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76"/>
  </p:notesMasterIdLst>
  <p:handoutMasterIdLst>
    <p:handoutMasterId r:id="rId77"/>
  </p:handoutMasterIdLst>
  <p:sldIdLst>
    <p:sldId id="256" r:id="rId5"/>
    <p:sldId id="846" r:id="rId6"/>
    <p:sldId id="847" r:id="rId7"/>
    <p:sldId id="848" r:id="rId8"/>
    <p:sldId id="849" r:id="rId9"/>
    <p:sldId id="850" r:id="rId10"/>
    <p:sldId id="858" r:id="rId11"/>
    <p:sldId id="859" r:id="rId12"/>
    <p:sldId id="860" r:id="rId13"/>
    <p:sldId id="845" r:id="rId14"/>
    <p:sldId id="861" r:id="rId15"/>
    <p:sldId id="892" r:id="rId16"/>
    <p:sldId id="862" r:id="rId17"/>
    <p:sldId id="863" r:id="rId18"/>
    <p:sldId id="864" r:id="rId19"/>
    <p:sldId id="865" r:id="rId20"/>
    <p:sldId id="866" r:id="rId21"/>
    <p:sldId id="867" r:id="rId22"/>
    <p:sldId id="868" r:id="rId23"/>
    <p:sldId id="869" r:id="rId24"/>
    <p:sldId id="870" r:id="rId25"/>
    <p:sldId id="871" r:id="rId26"/>
    <p:sldId id="872" r:id="rId27"/>
    <p:sldId id="873" r:id="rId28"/>
    <p:sldId id="874" r:id="rId29"/>
    <p:sldId id="875" r:id="rId30"/>
    <p:sldId id="876" r:id="rId31"/>
    <p:sldId id="877" r:id="rId32"/>
    <p:sldId id="878" r:id="rId33"/>
    <p:sldId id="879" r:id="rId34"/>
    <p:sldId id="880" r:id="rId35"/>
    <p:sldId id="881" r:id="rId36"/>
    <p:sldId id="882" r:id="rId37"/>
    <p:sldId id="883" r:id="rId38"/>
    <p:sldId id="884" r:id="rId39"/>
    <p:sldId id="885" r:id="rId40"/>
    <p:sldId id="886" r:id="rId41"/>
    <p:sldId id="887" r:id="rId42"/>
    <p:sldId id="888" r:id="rId43"/>
    <p:sldId id="890" r:id="rId44"/>
    <p:sldId id="889" r:id="rId45"/>
    <p:sldId id="891" r:id="rId46"/>
    <p:sldId id="919" r:id="rId47"/>
    <p:sldId id="920" r:id="rId48"/>
    <p:sldId id="893" r:id="rId49"/>
    <p:sldId id="894" r:id="rId50"/>
    <p:sldId id="895" r:id="rId51"/>
    <p:sldId id="896" r:id="rId52"/>
    <p:sldId id="897" r:id="rId53"/>
    <p:sldId id="898" r:id="rId54"/>
    <p:sldId id="899" r:id="rId55"/>
    <p:sldId id="900" r:id="rId56"/>
    <p:sldId id="901" r:id="rId57"/>
    <p:sldId id="902" r:id="rId58"/>
    <p:sldId id="903" r:id="rId59"/>
    <p:sldId id="904" r:id="rId60"/>
    <p:sldId id="905" r:id="rId61"/>
    <p:sldId id="906" r:id="rId62"/>
    <p:sldId id="907" r:id="rId63"/>
    <p:sldId id="908" r:id="rId64"/>
    <p:sldId id="909" r:id="rId65"/>
    <p:sldId id="910" r:id="rId66"/>
    <p:sldId id="911" r:id="rId67"/>
    <p:sldId id="912" r:id="rId68"/>
    <p:sldId id="913" r:id="rId69"/>
    <p:sldId id="914" r:id="rId70"/>
    <p:sldId id="915" r:id="rId71"/>
    <p:sldId id="916" r:id="rId72"/>
    <p:sldId id="917" r:id="rId73"/>
    <p:sldId id="918" r:id="rId74"/>
    <p:sldId id="921" r:id="rId75"/>
  </p:sldIdLst>
  <p:sldSz cx="9144000" cy="6858000" type="screen4x3"/>
  <p:notesSz cx="9928225" cy="6797675"/>
  <p:custDataLst>
    <p:tags r:id="rId7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FD2"/>
    <a:srgbClr val="FF8B8B"/>
    <a:srgbClr val="DE0000"/>
    <a:srgbClr val="B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5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commentAuthors" Target="commentAuthor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tags" Target="tags/tag1.xml"/><Relationship Id="rId8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4010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53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296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3102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562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8799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8674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925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77428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5683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5919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7342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1470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8666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17922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0987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9942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04114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40279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99127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2946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7183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8302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1978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2689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72137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4939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08122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1575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9452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98750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8471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80341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81306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39277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78723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02968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86002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53952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952647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74109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75619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298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736830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13676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861116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933819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937409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649769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161951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605406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88837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05994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664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49097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46114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13068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305163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963082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634392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78976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3452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357776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906631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619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359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487970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8693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2903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86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71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eg"/><Relationship Id="rId4" Type="http://schemas.openxmlformats.org/officeDocument/2006/relationships/slide" Target="../slides/slide4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4" name="Round Same Side Corner Rectangle 13">
            <a:hlinkClick r:id="rId2" action="ppaction://hlinksldjump"/>
          </p:cNvPr>
          <p:cNvSpPr/>
          <p:nvPr userDrawn="1"/>
        </p:nvSpPr>
        <p:spPr>
          <a:xfrm>
            <a:off x="3491880" y="620688"/>
            <a:ext cx="1277736" cy="360040"/>
          </a:xfrm>
          <a:prstGeom prst="round2SameRect">
            <a:avLst/>
          </a:prstGeom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Exam Questions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 Same Side Corner Rectangle 11">
            <a:hlinkClick r:id="rId3" action="ppaction://hlinksldjump"/>
          </p:cNvPr>
          <p:cNvSpPr/>
          <p:nvPr userDrawn="1"/>
        </p:nvSpPr>
        <p:spPr>
          <a:xfrm>
            <a:off x="242091" y="620688"/>
            <a:ext cx="1872208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P7.1 – Standards of Living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Round Same Side Corner Rectangle 36">
            <a:hlinkClick r:id="rId4" action="ppaction://hlinksldjump"/>
          </p:cNvPr>
          <p:cNvSpPr/>
          <p:nvPr userDrawn="1"/>
        </p:nvSpPr>
        <p:spPr>
          <a:xfrm>
            <a:off x="2195736" y="620688"/>
            <a:ext cx="1233565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P7.2 - Population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77105" y="983578"/>
            <a:ext cx="8752613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worldbank.org/about/country-dassifications/country-and-lending-group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LO7%20-%20Resources/7.1%20-%20End%20of%20Unit%20Questions.docx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biblio.org/lunarbin/worldpop" TargetMode="Externa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VEx5ifxtro" TargetMode="Externa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4" Type="http://schemas.openxmlformats.org/officeDocument/2006/relationships/hyperlink" Target="LO7%20-%20Resources/7.2%20-%20End%20of%20Unit%20Questions.docx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LO7%20-%20Resources/7.2%20-%20End%20of%20Unit%20Questions.docx" TargetMode="Externa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LO7%20-%20Resources/7.0%20-%20Exam%20Questions.docx" TargetMode="Externa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hyperlink" Target="LO7%20-%20Resources/7.0%20-%20Exam%20Questions.docx" TargetMode="Externa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496" y="5826276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LO7 </a:t>
            </a:r>
            <a:r>
              <a:rPr lang="en-US" sz="2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Developed and </a:t>
            </a:r>
            <a:r>
              <a:rPr lang="en-US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Developing Economies</a:t>
            </a:r>
            <a:r>
              <a:rPr lang="en-US" sz="2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en-US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Trends </a:t>
            </a:r>
            <a:r>
              <a:rPr lang="en-US" sz="2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in </a:t>
            </a:r>
            <a:r>
              <a:rPr lang="en-US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Production, Population </a:t>
            </a:r>
            <a:r>
              <a:rPr lang="en-US" sz="28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 </a:t>
            </a:r>
            <a:r>
              <a:rPr lang="en-US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Living Standards</a:t>
            </a:r>
            <a:endParaRPr lang="en-GB" sz="1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332656"/>
            <a:ext cx="82809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GB" sz="3400" b="1" dirty="0" smtClean="0"/>
              <a:t>LO1 – Basic Economic Problem</a:t>
            </a:r>
          </a:p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91276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indent="-5413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800" dirty="0" smtClean="0"/>
              <a:t>By the end of this chapter, you should be able to:</a:t>
            </a:r>
          </a:p>
          <a:p>
            <a:pPr marL="982663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describe why some countries are classified as developed and others are not</a:t>
            </a:r>
          </a:p>
          <a:p>
            <a:pPr marL="982663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discuss differences in standards of living within countries and between countries, both developed and developing</a:t>
            </a:r>
          </a:p>
          <a:p>
            <a:pPr marL="982663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describe the difference between absolute and relative poverty</a:t>
            </a:r>
          </a:p>
          <a:p>
            <a:pPr marL="982663" indent="-4572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800" dirty="0" err="1" smtClean="0"/>
              <a:t>recognise</a:t>
            </a:r>
            <a:r>
              <a:rPr lang="en-US" sz="2800" dirty="0" smtClean="0"/>
              <a:t> and discuss policies to alleviate poverty.</a:t>
            </a:r>
            <a:endParaRPr lang="en-US" sz="24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Standards Of Living</a:t>
            </a:r>
            <a:endParaRPr lang="en-GB" sz="4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390203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3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do most Capital cities have a river through it.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Is quality of life the same as quality of living.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It is always about the money.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the average shopping basket index and am I better off.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3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much things cost when my parents were my age.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3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much population can the World sustain currently.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4811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6895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900" b="1" dirty="0"/>
              <a:t>Classification of countries</a:t>
            </a:r>
          </a:p>
          <a:p>
            <a:pPr marL="541338" indent="-5413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The World Bank classifies economies using the criterion of </a:t>
            </a:r>
            <a:r>
              <a:rPr lang="en-US" sz="1900" b="1" dirty="0"/>
              <a:t>gross national </a:t>
            </a:r>
            <a:r>
              <a:rPr lang="en-US" sz="1900" b="1" dirty="0" smtClean="0"/>
              <a:t>income</a:t>
            </a:r>
            <a:r>
              <a:rPr lang="en-US" sz="1900" dirty="0" smtClean="0"/>
              <a:t> (GNI</a:t>
            </a:r>
            <a:r>
              <a:rPr lang="en-US" sz="1900" dirty="0"/>
              <a:t>) per capita. This calculates the total expenditure in the economy (</a:t>
            </a:r>
            <a:r>
              <a:rPr lang="en-US" sz="1900" dirty="0" smtClean="0"/>
              <a:t>gross domestic </a:t>
            </a:r>
            <a:r>
              <a:rPr lang="en-US" sz="1900" dirty="0"/>
              <a:t>product) plus net income from assets abroad, divided by the </a:t>
            </a:r>
            <a:r>
              <a:rPr lang="en-US" sz="1900" dirty="0" smtClean="0"/>
              <a:t>population size. Based </a:t>
            </a:r>
            <a:r>
              <a:rPr lang="en-US" sz="1900" dirty="0"/>
              <a:t>on a </a:t>
            </a:r>
            <a:r>
              <a:rPr lang="en-US" sz="1900" dirty="0" smtClean="0"/>
              <a:t>country's </a:t>
            </a:r>
            <a:r>
              <a:rPr lang="en-US" sz="1900" dirty="0"/>
              <a:t>GNI per capita, it is classified as a </a:t>
            </a:r>
            <a:r>
              <a:rPr lang="en-US" sz="1900" dirty="0" smtClean="0"/>
              <a:t>low-income, middle-income </a:t>
            </a:r>
            <a:r>
              <a:rPr lang="en-US" sz="1900" dirty="0"/>
              <a:t>(further divided into lower-middle and upper-middle), </a:t>
            </a:r>
            <a:r>
              <a:rPr lang="en-US" sz="1900" dirty="0" smtClean="0"/>
              <a:t>or high-income </a:t>
            </a:r>
            <a:r>
              <a:rPr lang="en-US" sz="1900" dirty="0"/>
              <a:t>country.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Standards Of Living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3284984"/>
            <a:ext cx="8568952" cy="33085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Case Study: Examples of World Bank classifications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Examples of the World Bank's classification of countries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shown below:</a:t>
            </a:r>
          </a:p>
          <a:p>
            <a:pPr marL="627063" indent="-2587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Low-income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countries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(GNI of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$1025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per capita or less): Afghanistan,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Bangladesh, </a:t>
            </a: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Liberia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 Malawi, Nepal and Zimbabwe.</a:t>
            </a:r>
          </a:p>
          <a:p>
            <a:pPr marL="627063" indent="-2587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Lower-middle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income </a:t>
            </a: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countries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(GNI of $1026 to $4035 per capita): Fiji,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Ghana, </a:t>
            </a: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Indonesia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 Pakistan</a:t>
            </a: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, Sudan and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Ukraine.</a:t>
            </a:r>
          </a:p>
          <a:p>
            <a:pPr marL="627063" indent="-2587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Upper-middle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income countries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(G NI of $4036 to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$12475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per capita): Argentina,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Brazil, </a:t>
            </a: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China, Jamaica, Mexico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Peru and Venezuela.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7063" indent="-25876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High-income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countries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(G NI of $12476 per capita and above): Belgium, Greenland,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Hong Kong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Kuwait, Monaco, Switzerland and the United Arab Emirates.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21421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68952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900" b="1" dirty="0" smtClean="0">
                <a:solidFill>
                  <a:srgbClr val="FF0000"/>
                </a:solidFill>
              </a:rPr>
              <a:t>Absolute </a:t>
            </a:r>
            <a:r>
              <a:rPr lang="en-US" sz="1900" b="1" dirty="0">
                <a:solidFill>
                  <a:srgbClr val="FF0000"/>
                </a:solidFill>
              </a:rPr>
              <a:t>poverty </a:t>
            </a:r>
            <a:r>
              <a:rPr lang="en-US" sz="1900" dirty="0"/>
              <a:t>is an extreme form of poverty indicating the number of people </a:t>
            </a:r>
            <a:r>
              <a:rPr lang="en-US" sz="1900" dirty="0" smtClean="0"/>
              <a:t>who cannot </a:t>
            </a:r>
            <a:r>
              <a:rPr lang="en-US" sz="1900" dirty="0"/>
              <a:t>afford minimal standards of basic human needs (food, clothing, health care </a:t>
            </a:r>
            <a:r>
              <a:rPr lang="en-US" sz="1900" dirty="0" smtClean="0"/>
              <a:t>and shelter</a:t>
            </a:r>
            <a:r>
              <a:rPr lang="en-US" sz="1900" dirty="0"/>
              <a:t>).</a:t>
            </a:r>
          </a:p>
          <a:p>
            <a:pPr>
              <a:buClr>
                <a:srgbClr val="00B050"/>
              </a:buClr>
            </a:pPr>
            <a:r>
              <a:rPr lang="en-US" sz="1900" b="1" dirty="0">
                <a:solidFill>
                  <a:srgbClr val="FF0000"/>
                </a:solidFill>
              </a:rPr>
              <a:t>Foreign aid </a:t>
            </a:r>
            <a:r>
              <a:rPr lang="en-US" sz="1900" dirty="0"/>
              <a:t>is a form of financial assistance for economic development from other </a:t>
            </a:r>
            <a:r>
              <a:rPr lang="en-US" sz="1900" dirty="0" smtClean="0"/>
              <a:t>countries or </a:t>
            </a:r>
            <a:r>
              <a:rPr lang="en-US" sz="1900" dirty="0"/>
              <a:t>non-government organisations such as Oxfam and </a:t>
            </a:r>
            <a:r>
              <a:rPr lang="en-US" sz="1900" dirty="0" err="1"/>
              <a:t>Unicef</a:t>
            </a:r>
            <a:r>
              <a:rPr lang="en-US" sz="1900" dirty="0"/>
              <a:t>.</a:t>
            </a:r>
          </a:p>
          <a:p>
            <a:pPr>
              <a:buClr>
                <a:srgbClr val="00B050"/>
              </a:buClr>
            </a:pPr>
            <a:r>
              <a:rPr lang="en-US" sz="1900" dirty="0"/>
              <a:t>The </a:t>
            </a:r>
            <a:r>
              <a:rPr lang="en-US" sz="1900" b="1" dirty="0">
                <a:solidFill>
                  <a:srgbClr val="FF0000"/>
                </a:solidFill>
              </a:rPr>
              <a:t>Human Development Index </a:t>
            </a:r>
            <a:r>
              <a:rPr lang="en-US" sz="1900" dirty="0"/>
              <a:t>(HDI) is the UN's measure of wellbeing, obtained by </a:t>
            </a:r>
            <a:r>
              <a:rPr lang="en-US" sz="1900" dirty="0" smtClean="0"/>
              <a:t>using three criteria</a:t>
            </a:r>
            <a:r>
              <a:rPr lang="en-US" sz="1900" dirty="0"/>
              <a:t>: </a:t>
            </a:r>
            <a:r>
              <a:rPr lang="en-US" sz="1900" dirty="0" smtClean="0"/>
              <a:t>life expectancy, educational attainment and income per capita</a:t>
            </a:r>
            <a:r>
              <a:rPr lang="en-US" sz="1900" dirty="0"/>
              <a:t>.</a:t>
            </a:r>
          </a:p>
          <a:p>
            <a:pPr>
              <a:buClr>
                <a:srgbClr val="00B050"/>
              </a:buClr>
            </a:pPr>
            <a:r>
              <a:rPr lang="en-US" sz="1900" b="1" dirty="0">
                <a:solidFill>
                  <a:srgbClr val="FF0000"/>
                </a:solidFill>
              </a:rPr>
              <a:t>Less economically developed countries </a:t>
            </a:r>
            <a:r>
              <a:rPr lang="en-US" sz="1900" dirty="0"/>
              <a:t>(LEDCs) are developing countries with low GDP </a:t>
            </a:r>
            <a:r>
              <a:rPr lang="en-US" sz="1900" dirty="0" smtClean="0"/>
              <a:t>per capita, so their standards of living </a:t>
            </a:r>
            <a:r>
              <a:rPr lang="en-US" sz="1900" dirty="0"/>
              <a:t>are generally poor.</a:t>
            </a:r>
          </a:p>
          <a:p>
            <a:pPr>
              <a:buClr>
                <a:srgbClr val="00B050"/>
              </a:buClr>
            </a:pPr>
            <a:r>
              <a:rPr lang="en-US" sz="1900" b="1" dirty="0">
                <a:solidFill>
                  <a:srgbClr val="FF0000"/>
                </a:solidFill>
              </a:rPr>
              <a:t>More economically developed countries </a:t>
            </a:r>
            <a:r>
              <a:rPr lang="en-US" sz="1900" dirty="0"/>
              <a:t>(MEDCs) are developed countries with high </a:t>
            </a:r>
            <a:r>
              <a:rPr lang="en-US" sz="1900" dirty="0" smtClean="0"/>
              <a:t>GDP per capita, so their standards of living are generally good </a:t>
            </a:r>
            <a:r>
              <a:rPr lang="en-US" sz="1900" dirty="0"/>
              <a:t>.</a:t>
            </a:r>
          </a:p>
          <a:p>
            <a:pPr>
              <a:buClr>
                <a:srgbClr val="00B050"/>
              </a:buClr>
            </a:pPr>
            <a:r>
              <a:rPr lang="en-US" sz="1900" b="1" dirty="0">
                <a:solidFill>
                  <a:srgbClr val="FF0000"/>
                </a:solidFill>
              </a:rPr>
              <a:t>Poverty</a:t>
            </a:r>
            <a:r>
              <a:rPr lang="en-US" sz="1900" dirty="0">
                <a:solidFill>
                  <a:srgbClr val="FF0000"/>
                </a:solidFill>
              </a:rPr>
              <a:t> </a:t>
            </a:r>
            <a:r>
              <a:rPr lang="en-US" sz="1900" dirty="0" smtClean="0"/>
              <a:t>is a condition that exists when people lack adequate income and wealth to sustain basic </a:t>
            </a:r>
            <a:r>
              <a:rPr lang="en-US" sz="1900" dirty="0"/>
              <a:t>standards of living.</a:t>
            </a:r>
          </a:p>
          <a:p>
            <a:pPr>
              <a:buClr>
                <a:srgbClr val="00B050"/>
              </a:buClr>
            </a:pPr>
            <a:r>
              <a:rPr lang="en-US" sz="1900" b="1" dirty="0" smtClean="0">
                <a:solidFill>
                  <a:srgbClr val="FF0000"/>
                </a:solidFill>
              </a:rPr>
              <a:t>Relative poverty </a:t>
            </a:r>
            <a:r>
              <a:rPr lang="en-US" sz="1900" dirty="0" smtClean="0"/>
              <a:t>is a comparative measure of poverty</a:t>
            </a:r>
            <a:r>
              <a:rPr lang="en-US" sz="1900" dirty="0"/>
              <a:t>. </a:t>
            </a:r>
            <a:r>
              <a:rPr lang="en-US" sz="1900" dirty="0" smtClean="0"/>
              <a:t>Those in relative poverty have  lower </a:t>
            </a:r>
            <a:r>
              <a:rPr lang="en-US" sz="1900" dirty="0"/>
              <a:t>standard of living in comparison with the average member of society.</a:t>
            </a:r>
          </a:p>
          <a:p>
            <a:pPr>
              <a:buClr>
                <a:srgbClr val="00B050"/>
              </a:buClr>
            </a:pPr>
            <a:r>
              <a:rPr lang="en-US" sz="1900" b="1" dirty="0">
                <a:solidFill>
                  <a:srgbClr val="FF0000"/>
                </a:solidFill>
              </a:rPr>
              <a:t>Standards of living </a:t>
            </a:r>
            <a:r>
              <a:rPr lang="en-US" sz="1900" dirty="0"/>
              <a:t>refer to the social and economic wellbeing of individuals in a country </a:t>
            </a:r>
            <a:r>
              <a:rPr lang="en-US" sz="1900" dirty="0" smtClean="0"/>
              <a:t>at a </a:t>
            </a:r>
            <a:r>
              <a:rPr lang="en-US" sz="1900" dirty="0"/>
              <a:t>point in time.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Standards Of Living – Key Terms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41536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0486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1338" indent="-5413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Low- </a:t>
            </a:r>
            <a:r>
              <a:rPr lang="en-US" sz="2000" dirty="0"/>
              <a:t>and middle -income countries are often referred to as developing </a:t>
            </a:r>
            <a:r>
              <a:rPr lang="en-US" sz="2000" dirty="0" smtClean="0"/>
              <a:t>economies or </a:t>
            </a:r>
            <a:r>
              <a:rPr lang="en-US" sz="2000" dirty="0"/>
              <a:t>less economically developed countries (LEDCs). In these </a:t>
            </a:r>
            <a:r>
              <a:rPr lang="en-US" sz="2000" dirty="0" smtClean="0"/>
              <a:t>countries</a:t>
            </a:r>
            <a:r>
              <a:rPr lang="en-US" sz="2000" dirty="0"/>
              <a:t>, </a:t>
            </a:r>
            <a:r>
              <a:rPr lang="en-US" sz="2000" dirty="0" smtClean="0"/>
              <a:t>the per </a:t>
            </a:r>
            <a:r>
              <a:rPr lang="en-US" sz="2000" dirty="0"/>
              <a:t>capita income is low and standards of living are generally </a:t>
            </a:r>
            <a:r>
              <a:rPr lang="en-US" sz="2000" dirty="0" smtClean="0"/>
              <a:t>poor.</a:t>
            </a:r>
          </a:p>
          <a:p>
            <a:pPr marL="541338" indent="-5413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High-income countries </a:t>
            </a:r>
            <a:r>
              <a:rPr lang="en-US" sz="2000" dirty="0"/>
              <a:t>are also referred to as </a:t>
            </a:r>
            <a:r>
              <a:rPr lang="en-US" sz="2000" dirty="0" smtClean="0"/>
              <a:t>developed </a:t>
            </a:r>
            <a:r>
              <a:rPr lang="en-US" sz="2000" dirty="0"/>
              <a:t>economies or more </a:t>
            </a:r>
            <a:r>
              <a:rPr lang="en-US" sz="2000" dirty="0" smtClean="0"/>
              <a:t>economically developed </a:t>
            </a:r>
            <a:r>
              <a:rPr lang="en-US" sz="2000" dirty="0"/>
              <a:t>countries (MEDCs). In these </a:t>
            </a:r>
            <a:r>
              <a:rPr lang="en-US" sz="2000" dirty="0" smtClean="0"/>
              <a:t>countries</a:t>
            </a:r>
            <a:r>
              <a:rPr lang="en-US" sz="2000" dirty="0"/>
              <a:t>, GDP per capita is high </a:t>
            </a:r>
            <a:r>
              <a:rPr lang="en-US" sz="2000" dirty="0" smtClean="0"/>
              <a:t>and there </a:t>
            </a:r>
            <a:r>
              <a:rPr lang="en-US" sz="2000" dirty="0"/>
              <a:t>is widespread access to goods and services, and thus a high degree </a:t>
            </a:r>
            <a:r>
              <a:rPr lang="en-US" sz="2000" dirty="0" smtClean="0"/>
              <a:t>of economic </a:t>
            </a:r>
            <a:r>
              <a:rPr lang="en-US" sz="2000" dirty="0"/>
              <a:t>prosperity.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Classification of Countries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4658360"/>
            <a:ext cx="856895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Visit the World Bank website 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data.worldbank.org/about/country-dassifications/country-and-lending-groups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to see whether your country is classified as an LIC, LMC,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UMC or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HIC. What are the advantages and disadvantages of using GNI as the key measure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classify the economic development of countries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67954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68407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400" b="1" dirty="0">
                <a:solidFill>
                  <a:srgbClr val="FF0000"/>
                </a:solidFill>
              </a:rPr>
              <a:t>Exam practice</a:t>
            </a:r>
          </a:p>
          <a:p>
            <a:pPr marL="439738" indent="-4397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400" dirty="0">
                <a:solidFill>
                  <a:srgbClr val="FF0000"/>
                </a:solidFill>
              </a:rPr>
              <a:t>Examine the data for four countries shown in Table 21.1.</a:t>
            </a:r>
          </a:p>
          <a:p>
            <a:pPr>
              <a:buClr>
                <a:srgbClr val="00B050"/>
              </a:buClr>
            </a:pPr>
            <a:r>
              <a:rPr lang="en-US" sz="2400" b="1" dirty="0" smtClean="0">
                <a:solidFill>
                  <a:srgbClr val="FF0000"/>
                </a:solidFill>
              </a:rPr>
              <a:t>Table 21.1:</a:t>
            </a:r>
            <a:r>
              <a:rPr lang="en-US" sz="2400" dirty="0" smtClean="0">
                <a:solidFill>
                  <a:srgbClr val="FF0000"/>
                </a:solidFill>
              </a:rPr>
              <a:t> Gross domestic product and population data: selected countries, 2013</a:t>
            </a:r>
          </a:p>
          <a:p>
            <a:pPr>
              <a:buClr>
                <a:srgbClr val="00B050"/>
              </a:buClr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buClr>
                <a:srgbClr val="00B050"/>
              </a:buClr>
            </a:pPr>
            <a:endParaRPr lang="en-US" dirty="0" smtClean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  <a:tabLst>
                <a:tab pos="8348663" algn="r"/>
              </a:tabLst>
            </a:pPr>
            <a:r>
              <a:rPr lang="en-US" sz="2400" dirty="0" smtClean="0">
                <a:solidFill>
                  <a:srgbClr val="FF0000"/>
                </a:solidFill>
              </a:rPr>
              <a:t>Define the term 'gross domestic product'. 	[2]</a:t>
            </a:r>
          </a:p>
          <a:p>
            <a:pPr marL="457200" indent="-457200">
              <a:buFont typeface="+mj-lt"/>
              <a:buAutoNum type="arabicPeriod"/>
              <a:tabLst>
                <a:tab pos="8348663" algn="r"/>
              </a:tabLst>
            </a:pPr>
            <a:r>
              <a:rPr lang="en-US" sz="2400" dirty="0" smtClean="0">
                <a:solidFill>
                  <a:srgbClr val="FF0000"/>
                </a:solidFill>
              </a:rPr>
              <a:t>Explain which of the above countries is most likely to have the highest standard of living.	[4]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Classification of Countries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410495"/>
              </p:ext>
            </p:extLst>
          </p:nvPr>
        </p:nvGraphicFramePr>
        <p:xfrm>
          <a:off x="251521" y="3068960"/>
          <a:ext cx="6840759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3"/>
                <a:gridCol w="3528392"/>
                <a:gridCol w="2016224"/>
              </a:tblGrid>
              <a:tr h="288032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Gross Domestic Product ($</a:t>
                      </a:r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bn</a:t>
                      </a: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Population (m)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69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15,094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311.59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69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China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7,298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1344.13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69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Japan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5,867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127.82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691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3,571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81.73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694501"/>
              </p:ext>
            </p:extLst>
          </p:nvPr>
        </p:nvGraphicFramePr>
        <p:xfrm>
          <a:off x="7236296" y="1052736"/>
          <a:ext cx="1584176" cy="5616624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584176"/>
              </a:tblGrid>
              <a:tr h="3700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133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ltUpDiag">
                      <a:fgClr>
                        <a:schemeClr val="tx1"/>
                      </a:fgClr>
                      <a:bgClr>
                        <a:schemeClr val="accent3">
                          <a:lumMod val="50000"/>
                        </a:schemeClr>
                      </a:bgClr>
                    </a:pattFill>
                  </a:tcPr>
                </a:tc>
              </a:tr>
              <a:tr h="5246525">
                <a:tc>
                  <a:txBody>
                    <a:bodyPr/>
                    <a:lstStyle/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Why do most Capital cities have a river through it.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Is quality of life the same as quality of living.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It is always about the money.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GB" sz="133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What is the average shopping basket index and am I better off.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3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much things cost when my parents were my age.</a:t>
                      </a:r>
                    </a:p>
                    <a:p>
                      <a:pPr marL="177800" indent="-177800" algn="l">
                        <a:spcAft>
                          <a:spcPts val="600"/>
                        </a:spcAft>
                        <a:buFontTx/>
                        <a:buBlip>
                          <a:blip r:embed="rId3"/>
                        </a:buBlip>
                      </a:pPr>
                      <a:r>
                        <a:rPr lang="en-US" sz="1330" baseline="0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How much population can the World sustain currently.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4" descr="Think Abou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308" y="1082133"/>
            <a:ext cx="1368152" cy="33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8789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738" indent="-4397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However, the classification of countries by income docs not necessarily or accurately reflect economic development or standards of living. An alternative to the World Bank classification of countries is the </a:t>
            </a:r>
            <a:r>
              <a:rPr lang="en-US" sz="2000" b="1" dirty="0" smtClean="0">
                <a:solidFill>
                  <a:srgbClr val="FF0000"/>
                </a:solidFill>
              </a:rPr>
              <a:t>Human Development </a:t>
            </a:r>
            <a:r>
              <a:rPr lang="en-US" sz="2000" b="1" dirty="0" err="1" smtClean="0">
                <a:solidFill>
                  <a:srgbClr val="FF0000"/>
                </a:solidFill>
              </a:rPr>
              <a:t>lndex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(HDI) produced by the United Nations Development Program (UNDP).</a:t>
            </a:r>
          </a:p>
          <a:p>
            <a:pPr marL="439738" indent="-4397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Rather </a:t>
            </a:r>
            <a:r>
              <a:rPr lang="en-US" sz="2000" dirty="0"/>
              <a:t>than using only GDP per capita, this method uses several criteria: </a:t>
            </a:r>
            <a:r>
              <a:rPr lang="en-US" sz="2000" dirty="0" smtClean="0"/>
              <a:t>life expectancy</a:t>
            </a:r>
            <a:r>
              <a:rPr lang="en-US" sz="2000" dirty="0"/>
              <a:t>, educational attainment and income per capita. Although </a:t>
            </a:r>
            <a:r>
              <a:rPr lang="en-US" sz="2000" dirty="0" smtClean="0"/>
              <a:t>HDI </a:t>
            </a:r>
            <a:r>
              <a:rPr lang="en-US" sz="2000" dirty="0"/>
              <a:t>is </a:t>
            </a:r>
            <a:r>
              <a:rPr lang="en-US" sz="2000" dirty="0" smtClean="0"/>
              <a:t>slightly more </a:t>
            </a:r>
            <a:r>
              <a:rPr lang="en-US" sz="2000" dirty="0"/>
              <a:t>complicated than GNI per capita to measure, it takes not only income </a:t>
            </a:r>
            <a:r>
              <a:rPr lang="en-US" sz="2000" dirty="0" smtClean="0"/>
              <a:t>but also </a:t>
            </a:r>
            <a:r>
              <a:rPr lang="en-US" sz="2000" dirty="0"/>
              <a:t>life expectancy and literacy rates into consideration when measuring </a:t>
            </a:r>
            <a:r>
              <a:rPr lang="en-US" sz="2000" dirty="0" smtClean="0"/>
              <a:t>economic development </a:t>
            </a:r>
            <a:r>
              <a:rPr lang="en-US" sz="2000" dirty="0"/>
              <a:t>and standards of living in a </a:t>
            </a:r>
            <a:r>
              <a:rPr lang="en-US" sz="2000" dirty="0" smtClean="0"/>
              <a:t>country</a:t>
            </a:r>
            <a:r>
              <a:rPr lang="en-US" sz="2000" dirty="0"/>
              <a:t>.</a:t>
            </a:r>
          </a:p>
          <a:p>
            <a:pPr marL="439738" indent="-4397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The index for each </a:t>
            </a:r>
            <a:r>
              <a:rPr lang="en-US" sz="2000" dirty="0" smtClean="0"/>
              <a:t>country </a:t>
            </a:r>
            <a:r>
              <a:rPr lang="en-US" sz="2000" dirty="0"/>
              <a:t>is scored between </a:t>
            </a:r>
            <a:r>
              <a:rPr lang="en-US" sz="2000" dirty="0" smtClean="0"/>
              <a:t>0 </a:t>
            </a:r>
            <a:r>
              <a:rPr lang="en-US" sz="2000" dirty="0"/>
              <a:t>and 1, with </a:t>
            </a:r>
            <a:r>
              <a:rPr lang="en-US" sz="2000" dirty="0" smtClean="0"/>
              <a:t>1 </a:t>
            </a:r>
            <a:r>
              <a:rPr lang="en-US" sz="2000" dirty="0"/>
              <a:t>being the </a:t>
            </a:r>
            <a:r>
              <a:rPr lang="en-US" sz="2000" dirty="0" smtClean="0"/>
              <a:t>most developed. </a:t>
            </a:r>
            <a:r>
              <a:rPr lang="en-US" sz="2000" dirty="0"/>
              <a:t>The UNDP classifies countries </a:t>
            </a:r>
            <a:r>
              <a:rPr lang="en-US" sz="2000" dirty="0" smtClean="0"/>
              <a:t>into </a:t>
            </a:r>
            <a:r>
              <a:rPr lang="en-US" sz="2000" dirty="0"/>
              <a:t>four broad human </a:t>
            </a:r>
            <a:r>
              <a:rPr lang="en-US" sz="2000" dirty="0" smtClean="0"/>
              <a:t>development categories</a:t>
            </a:r>
            <a:r>
              <a:rPr lang="en-US" sz="2000" dirty="0"/>
              <a:t>, with 47 </a:t>
            </a:r>
            <a:r>
              <a:rPr lang="en-US" sz="2000" dirty="0" smtClean="0"/>
              <a:t>countries </a:t>
            </a:r>
            <a:r>
              <a:rPr lang="en-US" sz="2000" dirty="0"/>
              <a:t>in each classification of human </a:t>
            </a:r>
            <a:r>
              <a:rPr lang="en-US" sz="2000" dirty="0" smtClean="0"/>
              <a:t>development: </a:t>
            </a:r>
            <a:r>
              <a:rPr lang="en-US" sz="2000" dirty="0"/>
              <a:t>very </a:t>
            </a:r>
            <a:r>
              <a:rPr lang="en-US" sz="2000" dirty="0" smtClean="0"/>
              <a:t>high (top </a:t>
            </a:r>
            <a:r>
              <a:rPr lang="en-US" sz="2000" dirty="0"/>
              <a:t>percentile), high (percentiles 51-75), medium (percentiles 36- 50) and </a:t>
            </a:r>
            <a:r>
              <a:rPr lang="en-US" sz="2000" dirty="0" smtClean="0"/>
              <a:t>low (bottom </a:t>
            </a:r>
            <a:r>
              <a:rPr lang="en-US" sz="2000" dirty="0"/>
              <a:t>percentile). Examples are shown in Table 21.2 </a:t>
            </a:r>
            <a:r>
              <a:rPr lang="en-US" sz="2000" dirty="0" smtClean="0"/>
              <a:t>next.</a:t>
            </a:r>
            <a:endParaRPr lang="en-US" sz="20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Classification of Countries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66414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000" b="1" dirty="0" smtClean="0"/>
              <a:t>Table 21.2 - </a:t>
            </a:r>
            <a:r>
              <a:rPr lang="en-US" sz="2000" dirty="0" err="1" smtClean="0"/>
              <a:t>HDl</a:t>
            </a:r>
            <a:r>
              <a:rPr lang="en-US" sz="2000" dirty="0" smtClean="0"/>
              <a:t> classification of countries (selected countries</a:t>
            </a:r>
            <a:r>
              <a:rPr lang="en-US" sz="2000" dirty="0"/>
              <a:t>)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Classification of Countries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551926"/>
              </p:ext>
            </p:extLst>
          </p:nvPr>
        </p:nvGraphicFramePr>
        <p:xfrm>
          <a:off x="276200" y="1484784"/>
          <a:ext cx="854427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5520"/>
                <a:gridCol w="144016"/>
                <a:gridCol w="1440160"/>
                <a:gridCol w="912439"/>
                <a:gridCol w="1424045"/>
                <a:gridCol w="1551948"/>
                <a:gridCol w="1296142"/>
              </a:tblGrid>
              <a:tr h="321853">
                <a:tc gridSpan="4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 high human development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human development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1853"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UNDP Rank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HDI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UNDP Rank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HDI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Norway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0.955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Bahrain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Australia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0.938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Bahamas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0.794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0.937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Belarus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0.793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Netherlands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Uruguay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Montenegro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 gridSpan="4">
                  <a:txBody>
                    <a:bodyPr/>
                    <a:lstStyle/>
                    <a:p>
                      <a:r>
                        <a:rPr kumimoji="0" lang="en-GB" sz="16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Medium human development</a:t>
                      </a:r>
                      <a:endParaRPr kumimoji="0" lang="en-GB" sz="16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0" lang="en-GB" sz="16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Low human development</a:t>
                      </a:r>
                      <a:endParaRPr kumimoji="0" lang="en-GB" sz="16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1853">
                <a:tc gridSpan="2"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UNDP Rank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HDI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UNDP Rank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HDI</a:t>
                      </a:r>
                      <a:endParaRPr lang="en-GB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Tonga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Congo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0.534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53155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Belize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Soloman</a:t>
                      </a:r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Islands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553155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Dominican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Rep.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Sao Tome and Principe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0.525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Fiji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Kenya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0.519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21853">
                <a:tc grid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Samoa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Bangladesh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0.515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24668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51520" y="1052736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738" indent="-4397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/>
              <a:t>There are three main criticisms of using the H DI to classify countries. First, </a:t>
            </a:r>
            <a:r>
              <a:rPr lang="en-US" sz="2200" dirty="0" smtClean="0"/>
              <a:t>the components of the </a:t>
            </a:r>
            <a:r>
              <a:rPr lang="en-US" sz="2200" dirty="0"/>
              <a:t>HDI (life expectancy, education and income) are </a:t>
            </a:r>
            <a:r>
              <a:rPr lang="en-US" sz="2200" dirty="0" smtClean="0"/>
              <a:t>weighted equally</a:t>
            </a:r>
            <a:r>
              <a:rPr lang="en-US" sz="2200" dirty="0"/>
              <a:t>, although they do not necessarily contribute to human development in </a:t>
            </a:r>
            <a:r>
              <a:rPr lang="en-US" sz="2200" dirty="0" smtClean="0"/>
              <a:t>an equal way.</a:t>
            </a:r>
          </a:p>
          <a:p>
            <a:pPr marL="439738" indent="-4397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 smtClean="0"/>
              <a:t>Second</a:t>
            </a:r>
            <a:r>
              <a:rPr lang="en-US" sz="2200" dirty="0"/>
              <a:t>, the three components </a:t>
            </a:r>
            <a:r>
              <a:rPr lang="en-US" sz="2200" dirty="0" smtClean="0"/>
              <a:t>are </a:t>
            </a:r>
            <a:r>
              <a:rPr lang="en-US" sz="2200" dirty="0"/>
              <a:t>too narrow as an indicator of </a:t>
            </a:r>
            <a:r>
              <a:rPr lang="en-US" sz="2200" dirty="0" smtClean="0"/>
              <a:t>living standards</a:t>
            </a:r>
            <a:r>
              <a:rPr lang="en-US" sz="2200" dirty="0"/>
              <a:t>. </a:t>
            </a:r>
            <a:r>
              <a:rPr lang="en-US" sz="2200" dirty="0" smtClean="0"/>
              <a:t>E.g., </a:t>
            </a:r>
            <a:r>
              <a:rPr lang="en-US" sz="2200" dirty="0"/>
              <a:t>the HDI ignores political and economic freedom, </a:t>
            </a:r>
            <a:r>
              <a:rPr lang="en-US" sz="2200" dirty="0" smtClean="0"/>
              <a:t>which many </a:t>
            </a:r>
            <a:r>
              <a:rPr lang="en-US" sz="2200" dirty="0"/>
              <a:t>consider crucial to the standards of living in a </a:t>
            </a:r>
            <a:r>
              <a:rPr lang="en-US" sz="2200" dirty="0" smtClean="0"/>
              <a:t>country.</a:t>
            </a:r>
          </a:p>
          <a:p>
            <a:pPr marL="439738" indent="-4397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 smtClean="0"/>
              <a:t>A </a:t>
            </a:r>
            <a:r>
              <a:rPr lang="en-US" sz="2200" dirty="0"/>
              <a:t>third </a:t>
            </a:r>
            <a:r>
              <a:rPr lang="en-US" sz="2200" dirty="0" smtClean="0"/>
              <a:t>criticism is that </a:t>
            </a:r>
            <a:r>
              <a:rPr lang="en-US" sz="2200" dirty="0"/>
              <a:t>the HDI docs not take </a:t>
            </a:r>
            <a:r>
              <a:rPr lang="en-US" sz="2200" dirty="0" smtClean="0"/>
              <a:t>into </a:t>
            </a:r>
            <a:r>
              <a:rPr lang="en-US" sz="2200" dirty="0"/>
              <a:t>account inequalities in income and </a:t>
            </a:r>
            <a:r>
              <a:rPr lang="en-US" sz="2200" dirty="0" smtClean="0"/>
              <a:t>wealth within </a:t>
            </a:r>
            <a:r>
              <a:rPr lang="en-US" sz="2200" dirty="0"/>
              <a:t>and between </a:t>
            </a:r>
            <a:r>
              <a:rPr lang="en-US" sz="2200" dirty="0" smtClean="0"/>
              <a:t>countries</a:t>
            </a:r>
            <a:r>
              <a:rPr lang="en-US" sz="2200" dirty="0"/>
              <a:t>, so comparisons of living standards become </a:t>
            </a:r>
            <a:r>
              <a:rPr lang="en-US" sz="2200" dirty="0" smtClean="0"/>
              <a:t>less meaningful</a:t>
            </a:r>
            <a:r>
              <a:rPr lang="en-US" sz="220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Classification of Countries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5157192"/>
            <a:ext cx="8568952" cy="14465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Study tips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Economists sometimes disagree about the classification of countries because the definition and of economic development and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standards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of living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rather subjective in nature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388168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02208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dirty="0"/>
              <a:t>Less economically developed countries have common characteristics. These </a:t>
            </a:r>
            <a:r>
              <a:rPr lang="en-US" dirty="0" smtClean="0"/>
              <a:t>are explained </a:t>
            </a:r>
            <a:r>
              <a:rPr lang="en-US" dirty="0"/>
              <a:t>below.</a:t>
            </a:r>
          </a:p>
          <a:p>
            <a:pPr marL="6270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Low </a:t>
            </a:r>
            <a:r>
              <a:rPr lang="en-US" b="1" dirty="0"/>
              <a:t>GDP per capita </a:t>
            </a:r>
            <a:r>
              <a:rPr lang="en-US" dirty="0"/>
              <a:t>- For economists, this is probably the key </a:t>
            </a:r>
            <a:r>
              <a:rPr lang="en-US" dirty="0" smtClean="0"/>
              <a:t>characteristic of </a:t>
            </a:r>
            <a:r>
              <a:rPr lang="en-US" dirty="0"/>
              <a:t>developing countries. GDP per capita is calculated by dividing the </a:t>
            </a:r>
            <a:r>
              <a:rPr lang="en-US" dirty="0" smtClean="0"/>
              <a:t>gross domestic </a:t>
            </a:r>
            <a:r>
              <a:rPr lang="en-US" dirty="0"/>
              <a:t>product of a </a:t>
            </a:r>
            <a:r>
              <a:rPr lang="en-US" dirty="0" smtClean="0"/>
              <a:t>country </a:t>
            </a:r>
            <a:r>
              <a:rPr lang="en-US" dirty="0"/>
              <a:t>by its population to find the income level of </a:t>
            </a:r>
            <a:r>
              <a:rPr lang="en-US" dirty="0" smtClean="0"/>
              <a:t>the average </a:t>
            </a:r>
            <a:r>
              <a:rPr lang="en-US" dirty="0"/>
              <a:t>person. The lower the GDP per person, the poorer the country </a:t>
            </a:r>
            <a:r>
              <a:rPr lang="en-US" dirty="0" smtClean="0"/>
              <a:t>tends to </a:t>
            </a:r>
            <a:r>
              <a:rPr lang="en-US" dirty="0"/>
              <a:t>be. According to the World Bank, Luxembourg has the highest GDP </a:t>
            </a:r>
            <a:r>
              <a:rPr lang="en-US" dirty="0" smtClean="0"/>
              <a:t>per head </a:t>
            </a:r>
            <a:r>
              <a:rPr lang="en-US" dirty="0"/>
              <a:t>at $</a:t>
            </a:r>
            <a:r>
              <a:rPr lang="en-US" dirty="0" smtClean="0"/>
              <a:t>114,508</a:t>
            </a:r>
            <a:r>
              <a:rPr lang="en-US" dirty="0"/>
              <a:t>, whereas the Democratic. Republic of Congo has the lowest </a:t>
            </a:r>
            <a:r>
              <a:rPr lang="en-US" dirty="0" smtClean="0"/>
              <a:t>at just $</a:t>
            </a:r>
            <a:r>
              <a:rPr lang="en-US" dirty="0"/>
              <a:t>231.</a:t>
            </a:r>
          </a:p>
          <a:p>
            <a:pPr marL="6270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Low </a:t>
            </a:r>
            <a:r>
              <a:rPr lang="en-US" b="1" dirty="0"/>
              <a:t>life expectancy </a:t>
            </a:r>
            <a:r>
              <a:rPr lang="en-US" dirty="0"/>
              <a:t>- Life expectancy measures the number </a:t>
            </a:r>
            <a:r>
              <a:rPr lang="en-US" dirty="0" smtClean="0"/>
              <a:t>of years </a:t>
            </a:r>
            <a:r>
              <a:rPr lang="en-US" dirty="0"/>
              <a:t>that </a:t>
            </a:r>
            <a:r>
              <a:rPr lang="en-US" dirty="0" smtClean="0"/>
              <a:t>the average </a:t>
            </a:r>
            <a:r>
              <a:rPr lang="en-US" dirty="0"/>
              <a:t>person in a country is anticipated to live for, based on statistical </a:t>
            </a:r>
            <a:r>
              <a:rPr lang="en-US" dirty="0" smtClean="0"/>
              <a:t>trends. The </a:t>
            </a:r>
            <a:r>
              <a:rPr lang="en-US" dirty="0"/>
              <a:t>lower the life expectancy, the poorer the country rends to be. </a:t>
            </a:r>
            <a:r>
              <a:rPr lang="en-US" dirty="0" smtClean="0"/>
              <a:t>Data </a:t>
            </a:r>
            <a:r>
              <a:rPr lang="en-US" dirty="0"/>
              <a:t>from </a:t>
            </a:r>
            <a:r>
              <a:rPr lang="en-US" dirty="0" smtClean="0"/>
              <a:t>the World </a:t>
            </a:r>
            <a:r>
              <a:rPr lang="en-US" dirty="0"/>
              <a:t>Bank support this, with the likes </a:t>
            </a:r>
            <a:r>
              <a:rPr lang="en-US" dirty="0" smtClean="0"/>
              <a:t>of Sierra </a:t>
            </a:r>
            <a:r>
              <a:rPr lang="en-US" dirty="0"/>
              <a:t>Leone, </a:t>
            </a:r>
            <a:r>
              <a:rPr lang="en-US" dirty="0" smtClean="0"/>
              <a:t>Congo and Swaziland </a:t>
            </a:r>
            <a:r>
              <a:rPr lang="en-US" dirty="0"/>
              <a:t>all having life expectancy </a:t>
            </a:r>
            <a:r>
              <a:rPr lang="en-US" dirty="0" smtClean="0"/>
              <a:t>of between </a:t>
            </a:r>
            <a:r>
              <a:rPr lang="en-US" dirty="0"/>
              <a:t>48 and 49 years.</a:t>
            </a:r>
          </a:p>
          <a:p>
            <a:pPr marL="6270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/>
              <a:t>High population growth</a:t>
            </a:r>
            <a:r>
              <a:rPr lang="en-US" dirty="0"/>
              <a:t> - Population growth measures the annual percentage change in the population of a country. Poorer countries tend to have high population growth rates for many reasons: a lack of family planning and sex education, poor access to contraception and cultural norms (it is common and widely accepted to have many children in some countries and cultures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P7.1 – Characteristics of Developing Countries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5146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02208"/>
            <a:ext cx="646723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80" b="1" dirty="0" smtClean="0"/>
              <a:t>Low </a:t>
            </a:r>
            <a:r>
              <a:rPr lang="en-US" sz="1880" b="1" dirty="0"/>
              <a:t>literacy rates </a:t>
            </a:r>
            <a:r>
              <a:rPr lang="en-US" sz="1880" dirty="0"/>
              <a:t>- Literacy rates measure the proportion of the </a:t>
            </a:r>
            <a:r>
              <a:rPr lang="en-US" sz="1880" dirty="0" smtClean="0"/>
              <a:t>population aged </a:t>
            </a:r>
            <a:r>
              <a:rPr lang="en-US" sz="1880" dirty="0"/>
              <a:t>15 and above who can read and write. Low-income countries </a:t>
            </a:r>
            <a:r>
              <a:rPr lang="en-US" sz="1880" dirty="0" smtClean="0"/>
              <a:t>have insufficient </a:t>
            </a:r>
            <a:r>
              <a:rPr lang="en-US" sz="1880" dirty="0"/>
              <a:t>investment in education and training, so their literacy rates </a:t>
            </a:r>
            <a:r>
              <a:rPr lang="en-US" sz="1880" dirty="0" smtClean="0"/>
              <a:t>tend to </a:t>
            </a:r>
            <a:r>
              <a:rPr lang="en-US" sz="1880" dirty="0"/>
              <a:t>be low. This has major consequence for employment, production </a:t>
            </a:r>
            <a:r>
              <a:rPr lang="en-US" sz="1880" dirty="0" smtClean="0"/>
              <a:t>and productivity</a:t>
            </a:r>
            <a:r>
              <a:rPr lang="en-US" sz="1880" dirty="0"/>
              <a:t>, thus negatively impacting on the GDP of the country. High </a:t>
            </a:r>
            <a:r>
              <a:rPr lang="en-US" sz="1880" dirty="0" smtClean="0"/>
              <a:t>–income countries </a:t>
            </a:r>
            <a:r>
              <a:rPr lang="en-US" sz="1880" dirty="0"/>
              <a:t>have </a:t>
            </a:r>
            <a:r>
              <a:rPr lang="en-US" sz="1880" dirty="0" smtClean="0"/>
              <a:t>100% literacy </a:t>
            </a:r>
            <a:r>
              <a:rPr lang="en-US" sz="1880" dirty="0"/>
              <a:t>rates whereas low-income </a:t>
            </a:r>
            <a:r>
              <a:rPr lang="en-US" sz="1880" dirty="0" smtClean="0"/>
              <a:t>countries have very </a:t>
            </a:r>
            <a:r>
              <a:rPr lang="en-US" sz="1880" dirty="0"/>
              <a:t>low literacy rates, such as Mali (</a:t>
            </a:r>
            <a:r>
              <a:rPr lang="en-US" sz="1880" dirty="0" smtClean="0"/>
              <a:t>31%), </a:t>
            </a:r>
            <a:r>
              <a:rPr lang="en-US" sz="1880" dirty="0"/>
              <a:t>Chad (</a:t>
            </a:r>
            <a:r>
              <a:rPr lang="en-US" sz="1880" dirty="0" smtClean="0"/>
              <a:t>34%) and Guinea (41%).</a:t>
            </a:r>
            <a:endParaRPr lang="en-US" sz="1880" dirty="0"/>
          </a:p>
          <a:p>
            <a:pPr marL="2714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80" b="1" dirty="0" smtClean="0"/>
              <a:t>Poor infrastructure </a:t>
            </a:r>
            <a:r>
              <a:rPr lang="en-US" sz="1880" dirty="0"/>
              <a:t>- Infrastructure refers to the system of </a:t>
            </a:r>
            <a:r>
              <a:rPr lang="en-US" sz="1880" dirty="0" smtClean="0"/>
              <a:t>transportation and </a:t>
            </a:r>
            <a:r>
              <a:rPr lang="en-US" sz="1880" dirty="0"/>
              <a:t>the communications networks necessary for the efficient functioning </a:t>
            </a:r>
            <a:r>
              <a:rPr lang="en-US" sz="1880" dirty="0" smtClean="0"/>
              <a:t>of an </a:t>
            </a:r>
            <a:r>
              <a:rPr lang="en-US" sz="1880" dirty="0"/>
              <a:t>economy, such as buildings, mass transportation, roads, </a:t>
            </a:r>
            <a:r>
              <a:rPr lang="en-US" sz="1880" dirty="0" smtClean="0"/>
              <a:t>water </a:t>
            </a:r>
            <a:r>
              <a:rPr lang="en-US" sz="1880" dirty="0"/>
              <a:t>systems, </a:t>
            </a:r>
            <a:r>
              <a:rPr lang="en-US" sz="1880" dirty="0" smtClean="0"/>
              <a:t>ICT systems </a:t>
            </a:r>
            <a:r>
              <a:rPr lang="en-US" sz="1880" dirty="0"/>
              <a:t>including the internet, airports and power supplies. According to </a:t>
            </a:r>
            <a:r>
              <a:rPr lang="en-US" sz="1880" dirty="0" smtClean="0"/>
              <a:t>the World </a:t>
            </a:r>
            <a:r>
              <a:rPr lang="en-US" sz="1880" dirty="0"/>
              <a:t>Economic </a:t>
            </a:r>
            <a:r>
              <a:rPr lang="en-US" sz="1880" dirty="0" smtClean="0"/>
              <a:t>Forum</a:t>
            </a:r>
            <a:r>
              <a:rPr lang="en-US" sz="1880" dirty="0"/>
              <a:t>, countries with very poor </a:t>
            </a:r>
            <a:r>
              <a:rPr lang="en-US" sz="1880" dirty="0" smtClean="0"/>
              <a:t>infrastructure </a:t>
            </a:r>
            <a:r>
              <a:rPr lang="en-US" sz="1880" dirty="0"/>
              <a:t>include </a:t>
            </a:r>
            <a:r>
              <a:rPr lang="en-US" sz="1880" dirty="0" smtClean="0"/>
              <a:t>Bosnia and </a:t>
            </a:r>
            <a:r>
              <a:rPr lang="en-US" sz="1880" dirty="0"/>
              <a:t>Herzegovina, Angola, Mongolia, Nepal, Lebanon and Chad. Table 21.3 </a:t>
            </a:r>
            <a:r>
              <a:rPr lang="en-US" sz="1880" dirty="0" smtClean="0"/>
              <a:t>shows the </a:t>
            </a:r>
            <a:r>
              <a:rPr lang="en-US" sz="1880" dirty="0"/>
              <a:t>number </a:t>
            </a:r>
            <a:r>
              <a:rPr lang="en-US" sz="1880" dirty="0" smtClean="0"/>
              <a:t>of internet </a:t>
            </a:r>
            <a:r>
              <a:rPr lang="en-US" sz="1880" dirty="0"/>
              <a:t>users per 100 people in 2012</a:t>
            </a:r>
            <a:r>
              <a:rPr lang="en-US" sz="1880" dirty="0" smtClean="0"/>
              <a:t>.</a:t>
            </a:r>
            <a:endParaRPr lang="en-US" sz="188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P7.1 – Characteristics of Developing Countries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914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Course Specification</a:t>
            </a:r>
            <a:endParaRPr lang="en-GB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960660"/>
              </p:ext>
            </p:extLst>
          </p:nvPr>
        </p:nvGraphicFramePr>
        <p:xfrm>
          <a:off x="251520" y="1086239"/>
          <a:ext cx="8568952" cy="554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5760640"/>
              </a:tblGrid>
              <a:tr h="244305">
                <a:tc>
                  <a:txBody>
                    <a:bodyPr/>
                    <a:lstStyle/>
                    <a:p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Section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Topics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Basic economic problem: choice and the allocation of resources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economic problem • factors of production • opportunity cost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resource allocation • choice • production possibility curves.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2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allocation of resources: how the market works; market failure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market and mixed economic systems • demand and supply analysis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price elasticity • market failure • social and private costs and benefits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3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individual as producer, consumer and borrower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functions of money • exchange • central banks, stock exchanges and commercial banks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labour market • motives for spending, saving and borrowing.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4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private firm as producer and employer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types and sizes of business organisation • demand for factors of production • costs and revenue • profit </a:t>
                      </a:r>
                      <a:r>
                        <a:rPr lang="en-US" sz="129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maximisation</a:t>
                      </a: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 other business goals • perfect competition • monopoly • advantages and disadvantages of increased scale.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5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Role of government in economy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government as a producer and an employer • aims of government economic policy • fiscal, monetary and supply-side policies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types of taxation • possible policy conflicts • government’s influence on private producers.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6"/>
                      </a:pPr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Economic indicators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price indices • inflation and deflation • employment and unemployment • GDP, economic growth and recession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GDP and other measures of living standards.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7"/>
                      </a:pP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Developed and developing economies: trends in production, population and living standards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developed and developing countries • absolute and relative poverty • alleviating poverty • population growth • differences in living standards.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44305"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 startAt="8"/>
                      </a:pPr>
                      <a:r>
                        <a:rPr lang="en-GB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International aspects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</a:t>
                      </a:r>
                      <a:r>
                        <a:rPr lang="en-US" sz="129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specialisation</a:t>
                      </a: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• current account of the balance of payments • current account deficits and surpluses </a:t>
                      </a:r>
                      <a:b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29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• exchange rate fluctuations • protectionism and free trade.</a:t>
                      </a:r>
                      <a:endParaRPr lang="en-GB" sz="129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59473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4153478"/>
            <a:ext cx="855546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200" b="1" dirty="0"/>
              <a:t>Low foreign direct investment </a:t>
            </a:r>
            <a:r>
              <a:rPr lang="en-US" sz="2200" dirty="0"/>
              <a:t>- The lack of capital resources also limits </a:t>
            </a:r>
            <a:r>
              <a:rPr lang="en-US" sz="2200" dirty="0" smtClean="0"/>
              <a:t>the ability of a </a:t>
            </a:r>
            <a:r>
              <a:rPr lang="en-US" sz="2200" dirty="0"/>
              <a:t>country to create income and wealth. Foreign direct </a:t>
            </a:r>
            <a:r>
              <a:rPr lang="en-US" sz="2200" dirty="0" smtClean="0"/>
              <a:t>investment (FDI</a:t>
            </a:r>
            <a:r>
              <a:rPr lang="en-US" sz="2200" dirty="0"/>
              <a:t>) refers to </a:t>
            </a:r>
            <a:r>
              <a:rPr lang="en-US" sz="2200" dirty="0" smtClean="0"/>
              <a:t>cross-border </a:t>
            </a:r>
            <a:r>
              <a:rPr lang="en-US" sz="2200" dirty="0"/>
              <a:t>investment made by multinational companies </a:t>
            </a:r>
            <a:r>
              <a:rPr lang="en-US" sz="2200" dirty="0" smtClean="0"/>
              <a:t>and other </a:t>
            </a:r>
            <a:r>
              <a:rPr lang="en-US" sz="2200" dirty="0"/>
              <a:t>investors. Poor </a:t>
            </a:r>
            <a:r>
              <a:rPr lang="en-US" sz="2200" dirty="0" smtClean="0"/>
              <a:t>countries</a:t>
            </a:r>
            <a:r>
              <a:rPr lang="en-US" sz="2200" dirty="0"/>
              <a:t>, with their lack of economic growth and </a:t>
            </a:r>
            <a:r>
              <a:rPr lang="en-US" sz="2200" dirty="0" smtClean="0"/>
              <a:t>poor infrastructure</a:t>
            </a:r>
            <a:r>
              <a:rPr lang="en-US" sz="2200" dirty="0"/>
              <a:t>, do not tend to attract FDI due to the expected high risks and </a:t>
            </a:r>
            <a:r>
              <a:rPr lang="en-US" sz="2200" dirty="0" smtClean="0"/>
              <a:t>low financial </a:t>
            </a:r>
            <a:r>
              <a:rPr lang="en-US" sz="2200" dirty="0"/>
              <a:t>returns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P7.1 – Characteristics of Developing Countries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229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10132"/>
              </p:ext>
            </p:extLst>
          </p:nvPr>
        </p:nvGraphicFramePr>
        <p:xfrm>
          <a:off x="288667" y="1121152"/>
          <a:ext cx="8531804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045"/>
                <a:gridCol w="2448272"/>
                <a:gridCol w="2259536"/>
                <a:gridCol w="2132951"/>
              </a:tblGrid>
              <a:tr h="360774">
                <a:tc gridSpan="2"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Most connected countries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Least connected countries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60774">
                <a:tc>
                  <a:txBody>
                    <a:bodyPr/>
                    <a:lstStyle/>
                    <a:p>
                      <a:r>
                        <a:rPr lang="en-GB" sz="1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Internet Users (per</a:t>
                      </a:r>
                      <a:r>
                        <a:rPr lang="en-GB" sz="19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100 people)</a:t>
                      </a:r>
                      <a:endParaRPr lang="en-GB" sz="1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Internet Users (per</a:t>
                      </a:r>
                      <a:r>
                        <a:rPr lang="en-GB" sz="19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100 people)</a:t>
                      </a:r>
                      <a:endParaRPr lang="en-GB" sz="1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774"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Iceland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96.6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Timor-Leste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774"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Norway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93.5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Myanmar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774"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Netherlands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92.1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Ethiopia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774"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Sweden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90.9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Burundi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774"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Luxembourg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90.7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Congo, Dem. Rep.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  <a:endParaRPr lang="en-GB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1034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60" b="1" dirty="0" smtClean="0"/>
              <a:t>Poor </a:t>
            </a:r>
            <a:r>
              <a:rPr lang="en-US" sz="1860" b="1" dirty="0"/>
              <a:t>health care </a:t>
            </a:r>
            <a:r>
              <a:rPr lang="en-US" sz="1860" dirty="0"/>
              <a:t>- Insufficient </a:t>
            </a:r>
            <a:r>
              <a:rPr lang="en-US" sz="1860" dirty="0" smtClean="0"/>
              <a:t>investment </a:t>
            </a:r>
            <a:r>
              <a:rPr lang="en-US" sz="1860" dirty="0"/>
              <a:t>in health services hinders the ability </a:t>
            </a:r>
            <a:r>
              <a:rPr lang="en-US" sz="1860" dirty="0" smtClean="0"/>
              <a:t>of a country </a:t>
            </a:r>
            <a:r>
              <a:rPr lang="en-US" sz="1860" dirty="0"/>
              <a:t>to </a:t>
            </a:r>
            <a:r>
              <a:rPr lang="en-US" sz="1860" dirty="0" smtClean="0"/>
              <a:t>develop</a:t>
            </a:r>
            <a:r>
              <a:rPr lang="en-US" sz="1860" dirty="0"/>
              <a:t>. Health care expenditure per capita is low in LEDCs. </a:t>
            </a:r>
            <a:r>
              <a:rPr lang="en-US" sz="1860" dirty="0" smtClean="0"/>
              <a:t>Their governments </a:t>
            </a:r>
            <a:r>
              <a:rPr lang="en-US" sz="1860" dirty="0"/>
              <a:t>are unable to provide preventive and curative health care </a:t>
            </a:r>
            <a:r>
              <a:rPr lang="en-US" sz="1860" dirty="0" smtClean="0"/>
              <a:t>services for </a:t>
            </a:r>
            <a:r>
              <a:rPr lang="en-US" sz="1860" dirty="0"/>
              <a:t>the mass </a:t>
            </a:r>
            <a:r>
              <a:rPr lang="en-US" sz="1860" dirty="0" smtClean="0"/>
              <a:t>population</a:t>
            </a:r>
            <a:r>
              <a:rPr lang="en-US" sz="1860" dirty="0"/>
              <a:t>. According to the World Bank, the </a:t>
            </a:r>
            <a:r>
              <a:rPr lang="en-US" sz="1860" dirty="0" smtClean="0"/>
              <a:t>US spends $8,362 </a:t>
            </a:r>
            <a:r>
              <a:rPr lang="en-US" sz="1860" dirty="0"/>
              <a:t>per person on health care services, whereas this </a:t>
            </a:r>
            <a:r>
              <a:rPr lang="en-US" sz="1860" dirty="0" smtClean="0"/>
              <a:t>is </a:t>
            </a:r>
            <a:r>
              <a:rPr lang="en-US" sz="1860" dirty="0"/>
              <a:t>only $21 </a:t>
            </a:r>
            <a:r>
              <a:rPr lang="en-US" sz="1860" dirty="0" smtClean="0"/>
              <a:t>in Burundi</a:t>
            </a:r>
            <a:r>
              <a:rPr lang="en-US" sz="1860" dirty="0"/>
              <a:t>, $18 in Niger, $16 in Ethiopia and just $12 in Eritrea.</a:t>
            </a:r>
          </a:p>
          <a:p>
            <a:pPr marL="2714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60" b="1" dirty="0" smtClean="0"/>
              <a:t>Low labour </a:t>
            </a:r>
            <a:r>
              <a:rPr lang="en-US" sz="1860" b="1" dirty="0"/>
              <a:t>productivity </a:t>
            </a:r>
            <a:r>
              <a:rPr lang="en-US" sz="1860" dirty="0"/>
              <a:t>- Labour productivity is a measure of the efficiency </a:t>
            </a:r>
            <a:r>
              <a:rPr lang="en-US" sz="1860" dirty="0" smtClean="0"/>
              <a:t>of labour </a:t>
            </a:r>
            <a:r>
              <a:rPr lang="en-US" sz="1860" dirty="0"/>
              <a:t>in the production process, such as output per worker </a:t>
            </a:r>
            <a:r>
              <a:rPr lang="en-US" sz="1860" dirty="0" smtClean="0"/>
              <a:t>(Chapter </a:t>
            </a:r>
            <a:r>
              <a:rPr lang="en-US" sz="1860" dirty="0"/>
              <a:t>11). </a:t>
            </a:r>
            <a:r>
              <a:rPr lang="en-US" sz="1860" dirty="0" smtClean="0"/>
              <a:t>Due to </a:t>
            </a:r>
            <a:r>
              <a:rPr lang="en-US" sz="1860" dirty="0"/>
              <a:t>the combination of low literacy, low capital investment and poor health </a:t>
            </a:r>
            <a:r>
              <a:rPr lang="en-US" sz="1860" dirty="0" smtClean="0"/>
              <a:t>care, labour </a:t>
            </a:r>
            <a:r>
              <a:rPr lang="en-US" sz="1860" dirty="0"/>
              <a:t>productivity in LEDCs also tends to be low.</a:t>
            </a:r>
          </a:p>
          <a:p>
            <a:pPr marL="271463" indent="-2540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60" b="1" dirty="0" smtClean="0"/>
              <a:t>High </a:t>
            </a:r>
            <a:r>
              <a:rPr lang="en-US" sz="1860" b="1" dirty="0"/>
              <a:t>public debt </a:t>
            </a:r>
            <a:r>
              <a:rPr lang="en-US" sz="1860" dirty="0"/>
              <a:t>- Public debt refers to the money owed by the </a:t>
            </a:r>
            <a:r>
              <a:rPr lang="en-US" sz="1860" dirty="0" smtClean="0"/>
              <a:t>government (public </a:t>
            </a:r>
            <a:r>
              <a:rPr lang="en-US" sz="1860" dirty="0"/>
              <a:t>sector). In general, LEDCs are far more likely to borrow money </a:t>
            </a:r>
            <a:r>
              <a:rPr lang="en-US" sz="1860" dirty="0" smtClean="0"/>
              <a:t>to finance </a:t>
            </a:r>
            <a:r>
              <a:rPr lang="en-US" sz="1860" dirty="0"/>
              <a:t>their public sector expenditure, so the higher the public debt, the </a:t>
            </a:r>
            <a:r>
              <a:rPr lang="en-US" sz="1860" dirty="0" smtClean="0"/>
              <a:t>lower a </a:t>
            </a:r>
            <a:r>
              <a:rPr lang="en-US" sz="1860" dirty="0"/>
              <a:t>country's standard of living tends to be. This is because the </a:t>
            </a:r>
            <a:r>
              <a:rPr lang="en-US" sz="1860" dirty="0" smtClean="0"/>
              <a:t>government will </a:t>
            </a:r>
            <a:r>
              <a:rPr lang="en-US" sz="1860" dirty="0"/>
              <a:t>need to repay its loans, along with interest payments, rather than </a:t>
            </a:r>
            <a:r>
              <a:rPr lang="en-US" sz="1860" dirty="0" smtClean="0"/>
              <a:t>using the </a:t>
            </a:r>
            <a:r>
              <a:rPr lang="en-US" sz="1860" dirty="0"/>
              <a:t>funds for investment in the economy. However, the huge impact </a:t>
            </a:r>
            <a:r>
              <a:rPr lang="en-US" sz="1860" dirty="0" smtClean="0"/>
              <a:t>of the </a:t>
            </a:r>
            <a:r>
              <a:rPr lang="en-US" sz="1860" dirty="0"/>
              <a:t>global financial crisis has harmed MEDCs and not only LEDCs (</a:t>
            </a:r>
            <a:r>
              <a:rPr lang="en-US" sz="1860" dirty="0" smtClean="0"/>
              <a:t>see Table </a:t>
            </a:r>
            <a:r>
              <a:rPr lang="en-US" sz="1860" dirty="0"/>
              <a:t>21.4 </a:t>
            </a:r>
            <a:r>
              <a:rPr lang="en-US" sz="1860" dirty="0" smtClean="0"/>
              <a:t>next). </a:t>
            </a:r>
            <a:r>
              <a:rPr lang="en-US" sz="1860" dirty="0"/>
              <a:t>Japan tops the chart, largely due to the country's </a:t>
            </a:r>
            <a:r>
              <a:rPr lang="en-US" sz="1860" dirty="0" smtClean="0"/>
              <a:t>devastating earthquake </a:t>
            </a:r>
            <a:r>
              <a:rPr lang="en-US" sz="1860" dirty="0"/>
              <a:t>and tsunami of March 2011, the country's worst natural </a:t>
            </a:r>
            <a:r>
              <a:rPr lang="en-US" sz="1860" dirty="0" smtClean="0"/>
              <a:t>disaster in </a:t>
            </a:r>
            <a:r>
              <a:rPr lang="en-US" sz="1860" dirty="0"/>
              <a:t>history.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P7.1 – Characteristics of Developing Countries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229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2076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000" b="1" dirty="0" smtClean="0"/>
              <a:t>Table </a:t>
            </a:r>
            <a:r>
              <a:rPr lang="en-US" sz="2000" b="1" dirty="0"/>
              <a:t>21.4</a:t>
            </a:r>
            <a:r>
              <a:rPr lang="en-US" sz="2000" dirty="0"/>
              <a:t> </a:t>
            </a:r>
            <a:r>
              <a:rPr lang="en-US" sz="2000" dirty="0" smtClean="0"/>
              <a:t>- Government </a:t>
            </a:r>
            <a:r>
              <a:rPr lang="en-US" sz="2000" dirty="0"/>
              <a:t>debts around the world, 2012</a:t>
            </a:r>
            <a:endParaRPr lang="en-US" sz="188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P7.1 – Characteristics of Developing Countries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388252"/>
              </p:ext>
            </p:extLst>
          </p:nvPr>
        </p:nvGraphicFramePr>
        <p:xfrm>
          <a:off x="278622" y="1412776"/>
          <a:ext cx="8541852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106"/>
                <a:gridCol w="2425820"/>
                <a:gridCol w="2135463"/>
                <a:gridCol w="2135463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Most indebted countries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Least indebted countries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 Debt as % of GDP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Public Debt as % of GDP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Japan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218.9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Libya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Zimbabwe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202.7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Oman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Greece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161.3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Equatorial Guinea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 Kitts and Nevis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144.4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Liberia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Antigua and </a:t>
                      </a:r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Barbuba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130.0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Azerbaijan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Lebanon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127.9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Kosovo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Jamaica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127.3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Kuwait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126.1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Gibraltar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Portugal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119.7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Estonia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Iceland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118.9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Algeria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4067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3874947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620" dirty="0"/>
              <a:t>In reality, it is common for LEDCs to pay more for financing their public </a:t>
            </a:r>
            <a:r>
              <a:rPr lang="en-US" sz="1620" dirty="0" smtClean="0"/>
              <a:t>debts due </a:t>
            </a:r>
            <a:r>
              <a:rPr lang="en-US" sz="1620" dirty="0"/>
              <a:t>to the high interest rates imposed and partly due to a fall in the value </a:t>
            </a:r>
            <a:r>
              <a:rPr lang="en-US" sz="1620" dirty="0" smtClean="0"/>
              <a:t>of their </a:t>
            </a:r>
            <a:r>
              <a:rPr lang="en-US" sz="1620" dirty="0"/>
              <a:t>currency. This makes repayment of public debt increasingly unsustainable </a:t>
            </a:r>
            <a:r>
              <a:rPr lang="en-US" sz="1620" dirty="0" smtClean="0"/>
              <a:t>for LEDCs</a:t>
            </a:r>
            <a:r>
              <a:rPr lang="en-US" sz="1620" dirty="0"/>
              <a:t>, leading to </a:t>
            </a:r>
            <a:r>
              <a:rPr lang="en-US" sz="1620" dirty="0" smtClean="0"/>
              <a:t>further </a:t>
            </a:r>
            <a:r>
              <a:rPr lang="en-US" sz="1620" dirty="0"/>
              <a:t>borrowing and ever-increasing debts.</a:t>
            </a:r>
          </a:p>
          <a:p>
            <a:pPr marL="620713" indent="-23971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620" b="1" dirty="0" smtClean="0"/>
              <a:t>Reliance </a:t>
            </a:r>
            <a:r>
              <a:rPr lang="en-US" sz="1620" b="1" dirty="0"/>
              <a:t>on </a:t>
            </a:r>
            <a:r>
              <a:rPr lang="en-US" sz="1620" b="1" dirty="0" smtClean="0"/>
              <a:t>primary-sector </a:t>
            </a:r>
            <a:r>
              <a:rPr lang="en-US" sz="1620" b="1" dirty="0"/>
              <a:t>output </a:t>
            </a:r>
            <a:r>
              <a:rPr lang="en-US" sz="1620" dirty="0"/>
              <a:t>- Low-income countries tend to </a:t>
            </a:r>
            <a:r>
              <a:rPr lang="en-US" sz="1620" dirty="0" smtClean="0"/>
              <a:t>over-rely on </a:t>
            </a:r>
            <a:r>
              <a:rPr lang="en-US" sz="1620" dirty="0"/>
              <a:t>the production and export of primary-sector output, such as </a:t>
            </a:r>
            <a:r>
              <a:rPr lang="en-US" sz="1620" dirty="0" smtClean="0"/>
              <a:t>agricultural products</a:t>
            </a:r>
            <a:r>
              <a:rPr lang="en-US" sz="1620" dirty="0"/>
              <a:t>. These tend to </a:t>
            </a:r>
            <a:r>
              <a:rPr lang="en-US" sz="1620" dirty="0" smtClean="0"/>
              <a:t>have </a:t>
            </a:r>
            <a:r>
              <a:rPr lang="en-US" sz="1620" dirty="0"/>
              <a:t>poor terms of trade </a:t>
            </a:r>
            <a:r>
              <a:rPr lang="en-US" sz="1620" dirty="0" smtClean="0"/>
              <a:t>compared to </a:t>
            </a:r>
            <a:r>
              <a:rPr lang="en-US" sz="1620" dirty="0"/>
              <a:t>the export </a:t>
            </a:r>
            <a:r>
              <a:rPr lang="en-US" sz="1620" dirty="0" smtClean="0"/>
              <a:t>of manufactured </a:t>
            </a:r>
            <a:r>
              <a:rPr lang="en-US" sz="1620" dirty="0"/>
              <a:t>products or tertiary-sector services. Table 2 1.5 compares the </a:t>
            </a:r>
            <a:r>
              <a:rPr lang="en-US" sz="1620" dirty="0" smtClean="0"/>
              <a:t>output from </a:t>
            </a:r>
            <a:r>
              <a:rPr lang="en-US" sz="1620" dirty="0"/>
              <a:t>the three sectors of the economy for selected </a:t>
            </a:r>
            <a:r>
              <a:rPr lang="en-US" sz="1620" dirty="0" smtClean="0"/>
              <a:t>countries</a:t>
            </a:r>
            <a:r>
              <a:rPr lang="en-US" sz="162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P7.1 – Characteristics of Developing Countries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841378"/>
              </p:ext>
            </p:extLst>
          </p:nvPr>
        </p:nvGraphicFramePr>
        <p:xfrm>
          <a:off x="4139952" y="1052736"/>
          <a:ext cx="4680520" cy="5511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397"/>
                <a:gridCol w="1023863"/>
                <a:gridCol w="1316397"/>
                <a:gridCol w="1023863"/>
              </a:tblGrid>
              <a:tr h="355064">
                <a:tc rowSpan="2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Sector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the Economy (%)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Tertiary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 African Republic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56.4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14.9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28.8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Guinea-Bissau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56.3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30.7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Chad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51.0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42.0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Ethiopia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38.8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Sierra</a:t>
                      </a:r>
                      <a:r>
                        <a:rPr lang="en-GB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Leone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37.4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19.3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Hong Kong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93.0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Luxembourg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86.0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United Kingdom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78.2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Denmark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22.1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76.6</a:t>
                      </a:r>
                      <a:endParaRPr lang="en-GB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79528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Corruption</a:t>
            </a:r>
            <a:r>
              <a:rPr lang="en-US" sz="2000" dirty="0"/>
              <a:t> - A final characteristic </a:t>
            </a:r>
            <a:r>
              <a:rPr lang="en-US" sz="2000" dirty="0" smtClean="0"/>
              <a:t>of LEDCs </a:t>
            </a:r>
            <a:r>
              <a:rPr lang="en-US" sz="2000" dirty="0"/>
              <a:t>is their high degree of </a:t>
            </a:r>
            <a:r>
              <a:rPr lang="en-US" sz="2000" dirty="0" smtClean="0"/>
              <a:t>corruption. There </a:t>
            </a:r>
            <a:r>
              <a:rPr lang="en-US" sz="2000" dirty="0"/>
              <a:t>are huge </a:t>
            </a:r>
            <a:r>
              <a:rPr lang="en-US" sz="2000" dirty="0" smtClean="0"/>
              <a:t>opportunity </a:t>
            </a:r>
            <a:r>
              <a:rPr lang="en-US" sz="2000" dirty="0"/>
              <a:t>costs of civil war, dishonest </a:t>
            </a:r>
            <a:r>
              <a:rPr lang="en-US" sz="2000" dirty="0" smtClean="0"/>
              <a:t>government officials, fraudulent </a:t>
            </a:r>
            <a:r>
              <a:rPr lang="en-US" sz="2000" dirty="0"/>
              <a:t>behaviour and the purchase of arms and weapons. </a:t>
            </a:r>
            <a:r>
              <a:rPr lang="en-US" sz="2000" dirty="0" smtClean="0"/>
              <a:t>Corruption therefore </a:t>
            </a:r>
            <a:r>
              <a:rPr lang="en-US" sz="2000" dirty="0"/>
              <a:t>hinders economic development and results in hugely unequal </a:t>
            </a:r>
            <a:r>
              <a:rPr lang="en-US" sz="2000" dirty="0" smtClean="0"/>
              <a:t>income distribution</a:t>
            </a:r>
            <a:r>
              <a:rPr lang="en-US" sz="200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P7.1 – Characteristics of Developing Countries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231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8969" t="18500" r="11260" b="6687"/>
          <a:stretch/>
        </p:blipFill>
        <p:spPr>
          <a:xfrm>
            <a:off x="323528" y="2753110"/>
            <a:ext cx="5462871" cy="384424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37580" y="3632009"/>
            <a:ext cx="289213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2C2C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GB" sz="2000" b="1" dirty="0">
                <a:solidFill>
                  <a:srgbClr val="49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000" b="1" dirty="0">
                <a:solidFill>
                  <a:srgbClr val="2C2C2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</a:t>
            </a:r>
            <a:r>
              <a:rPr lang="en-GB" sz="2000" dirty="0" smtClean="0">
                <a:solidFill>
                  <a:srgbClr val="49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Selected</a:t>
            </a:r>
            <a:br>
              <a:rPr lang="en-GB" sz="2000" dirty="0" smtClean="0">
                <a:solidFill>
                  <a:srgbClr val="494A4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49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development </a:t>
            </a:r>
            <a:br>
              <a:rPr lang="en-GB" sz="2000" dirty="0" smtClean="0">
                <a:solidFill>
                  <a:srgbClr val="494A4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494A4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indicators, 2012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01324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The term standard of living refers to the social and economic wellbeing </a:t>
            </a:r>
            <a:r>
              <a:rPr lang="en-US" sz="1900" dirty="0" smtClean="0"/>
              <a:t>of individuals </a:t>
            </a:r>
            <a:r>
              <a:rPr lang="en-US" sz="1900" dirty="0"/>
              <a:t>in a country at a point in time. Living standards can vary </a:t>
            </a:r>
            <a:r>
              <a:rPr lang="en-US" sz="1900" dirty="0" smtClean="0"/>
              <a:t>within a </a:t>
            </a:r>
            <a:r>
              <a:rPr lang="en-US" sz="1900" dirty="0"/>
              <a:t>country and between countries, whether they are developed or </a:t>
            </a:r>
            <a:r>
              <a:rPr lang="en-US" sz="1900" dirty="0" smtClean="0"/>
              <a:t>developing countries</a:t>
            </a:r>
            <a:r>
              <a:rPr lang="en-US" sz="1900" dirty="0"/>
              <a:t>. There are numerous ways to measure the standard of living in a </a:t>
            </a:r>
            <a:r>
              <a:rPr lang="en-US" sz="1900" dirty="0" smtClean="0"/>
              <a:t>country, including</a:t>
            </a:r>
            <a:r>
              <a:rPr lang="en-US" sz="1900" dirty="0"/>
              <a:t>: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/>
              <a:t>GDP </a:t>
            </a:r>
            <a:r>
              <a:rPr lang="en-US" sz="1900" b="1" dirty="0"/>
              <a:t>per capita </a:t>
            </a:r>
            <a:r>
              <a:rPr lang="en-US" sz="1900" dirty="0"/>
              <a:t>- In general, the higher the level </a:t>
            </a:r>
            <a:r>
              <a:rPr lang="en-US" sz="1900" dirty="0" smtClean="0"/>
              <a:t>of an </a:t>
            </a:r>
            <a:r>
              <a:rPr lang="en-US" sz="1900" dirty="0"/>
              <a:t>individual's income, </a:t>
            </a:r>
            <a:r>
              <a:rPr lang="en-US" sz="1900" dirty="0" smtClean="0"/>
              <a:t>the better </a:t>
            </a:r>
            <a:r>
              <a:rPr lang="en-US" sz="1900" dirty="0"/>
              <a:t>off he or she is. However, this figure is an average of the population </a:t>
            </a:r>
            <a:r>
              <a:rPr lang="en-US" sz="1900" dirty="0" smtClean="0"/>
              <a:t>and does </a:t>
            </a:r>
            <a:r>
              <a:rPr lang="en-US" sz="1900" dirty="0"/>
              <a:t>not reveal anything about inequalities in income and wealth.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/>
              <a:t>The </a:t>
            </a:r>
            <a:r>
              <a:rPr lang="en-US" sz="1900" b="1" dirty="0"/>
              <a:t>cost of living </a:t>
            </a:r>
            <a:r>
              <a:rPr lang="en-US" sz="1900" dirty="0"/>
              <a:t>- While some </a:t>
            </a:r>
            <a:r>
              <a:rPr lang="en-US" sz="1900" dirty="0" smtClean="0"/>
              <a:t>countries </a:t>
            </a:r>
            <a:r>
              <a:rPr lang="en-US" sz="1900" dirty="0"/>
              <a:t>like Japan and Hong Kong have </a:t>
            </a:r>
            <a:r>
              <a:rPr lang="en-US" sz="1900" dirty="0" smtClean="0"/>
              <a:t>a high </a:t>
            </a:r>
            <a:r>
              <a:rPr lang="en-US" sz="1900" dirty="0"/>
              <a:t>GDP per capita, their cost of living is </a:t>
            </a:r>
            <a:r>
              <a:rPr lang="en-US" sz="1900" dirty="0" smtClean="0"/>
              <a:t>very </a:t>
            </a:r>
            <a:r>
              <a:rPr lang="en-US" sz="1900" dirty="0"/>
              <a:t>high, so this tends to adjust </a:t>
            </a:r>
            <a:r>
              <a:rPr lang="en-US" sz="1900" dirty="0" smtClean="0"/>
              <a:t>the standards </a:t>
            </a:r>
            <a:r>
              <a:rPr lang="en-US" sz="1900" dirty="0"/>
              <a:t>of living downwards. In other </a:t>
            </a:r>
            <a:r>
              <a:rPr lang="en-US" sz="1900" dirty="0" smtClean="0"/>
              <a:t>countries</a:t>
            </a:r>
            <a:r>
              <a:rPr lang="en-US" sz="1900" dirty="0"/>
              <a:t>, like Vietnam and </a:t>
            </a:r>
            <a:r>
              <a:rPr lang="en-US" sz="1900" dirty="0" smtClean="0"/>
              <a:t>Nicaragua, the </a:t>
            </a:r>
            <a:r>
              <a:rPr lang="en-US" sz="1900" dirty="0"/>
              <a:t>opposite happens.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/>
              <a:t>Material </a:t>
            </a:r>
            <a:r>
              <a:rPr lang="en-US" sz="1900" b="1" dirty="0"/>
              <a:t>wealth </a:t>
            </a:r>
            <a:r>
              <a:rPr lang="en-US" sz="1900" dirty="0"/>
              <a:t>- This indicator looks at ownership of consumer </a:t>
            </a:r>
            <a:r>
              <a:rPr lang="en-US" sz="1900" dirty="0" smtClean="0"/>
              <a:t>durable goods </a:t>
            </a:r>
            <a:r>
              <a:rPr lang="en-US" sz="1900" dirty="0"/>
              <a:t>by the average person, such as cars, jewellery, televisions, mobile </a:t>
            </a:r>
            <a:r>
              <a:rPr lang="en-US" sz="1900" dirty="0" smtClean="0"/>
              <a:t>phones (see </a:t>
            </a:r>
            <a:r>
              <a:rPr lang="en-US" sz="1900" dirty="0"/>
              <a:t>Table 21.6), washing machines and home computers. This is </a:t>
            </a:r>
            <a:r>
              <a:rPr lang="en-US" sz="1900" dirty="0" smtClean="0"/>
              <a:t>measured as </a:t>
            </a:r>
            <a:r>
              <a:rPr lang="en-US" sz="1900" dirty="0"/>
              <a:t>a percentage of the population. In theory, the higher the percentage of </a:t>
            </a:r>
            <a:r>
              <a:rPr lang="en-US" sz="1900" dirty="0" smtClean="0"/>
              <a:t>the population </a:t>
            </a:r>
            <a:r>
              <a:rPr lang="en-US" sz="1900" dirty="0"/>
              <a:t>with material wealth, the better the standard </a:t>
            </a:r>
            <a:r>
              <a:rPr lang="en-US" sz="1900" dirty="0" smtClean="0"/>
              <a:t>of living </a:t>
            </a:r>
            <a:r>
              <a:rPr lang="en-US" sz="1900" dirty="0"/>
              <a:t>tends to be.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Standards of Living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231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0826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b="1" dirty="0" smtClean="0"/>
              <a:t>Table </a:t>
            </a:r>
            <a:r>
              <a:rPr lang="en-US" b="1" dirty="0"/>
              <a:t>21.6 </a:t>
            </a:r>
            <a:r>
              <a:rPr lang="en-US" dirty="0" smtClean="0"/>
              <a:t>- Number </a:t>
            </a:r>
            <a:r>
              <a:rPr lang="en-US" dirty="0"/>
              <a:t>of mobile phones in use -top five and bottom five countries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Standards of Living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232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771213"/>
              </p:ext>
            </p:extLst>
          </p:nvPr>
        </p:nvGraphicFramePr>
        <p:xfrm>
          <a:off x="286069" y="1484784"/>
          <a:ext cx="6734205" cy="492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539"/>
                <a:gridCol w="1440160"/>
                <a:gridCol w="1800200"/>
                <a:gridCol w="1440160"/>
                <a:gridCol w="129614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Mobile Phones in Use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Population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of population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Hong Kong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13,364,896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7,008,900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187.9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Saudi Arabia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46,000,000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27,137,000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169.5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Russia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256,117,000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142,905,200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155.5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Lithuania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4,960,000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3,341,966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148.4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Estonia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1,982,000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1,340,602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147.8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00274">
                <a:tc>
                  <a:txBody>
                    <a:bodyPr/>
                    <a:lstStyle/>
                    <a:p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Bangladesh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98,470,000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148,090,000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68.0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Lebanon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2,720,000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4,224,000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64.4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Ethiopia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18,000,000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85,000,020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21.8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Cuba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1,300,000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11,200,000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11.6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 Korea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1,000,000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24,451,285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4.09</a:t>
                      </a:r>
                      <a:endParaRPr lang="en-GB" sz="1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020274" y="2962687"/>
            <a:ext cx="18001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Hong Kong ranks top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of its population who own a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mobile phone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They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can even be used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 the underground MTR network.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9783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3213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/>
              <a:t>Health indicators </a:t>
            </a:r>
            <a:r>
              <a:rPr lang="en-US" dirty="0"/>
              <a:t>- These look at a range of measures related to health </a:t>
            </a:r>
            <a:r>
              <a:rPr lang="en-US" dirty="0" smtClean="0"/>
              <a:t>care provision</a:t>
            </a:r>
            <a:r>
              <a:rPr lang="en-US" dirty="0"/>
              <a:t>, such as life expectancy, infant mortality rates (the number of </a:t>
            </a:r>
            <a:r>
              <a:rPr lang="en-US" dirty="0" smtClean="0"/>
              <a:t>children who </a:t>
            </a:r>
            <a:r>
              <a:rPr lang="en-US" dirty="0"/>
              <a:t>die each year per thousand of the population), the number </a:t>
            </a:r>
            <a:r>
              <a:rPr lang="en-US" dirty="0" smtClean="0"/>
              <a:t>of patients per doctor </a:t>
            </a:r>
            <a:r>
              <a:rPr lang="en-US" dirty="0"/>
              <a:t>and the average food </a:t>
            </a:r>
            <a:r>
              <a:rPr lang="en-US" dirty="0" smtClean="0"/>
              <a:t>intake </a:t>
            </a:r>
            <a:r>
              <a:rPr lang="en-US" dirty="0"/>
              <a:t>per person.</a:t>
            </a:r>
          </a:p>
          <a:p>
            <a:pPr marL="303213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Education indicators </a:t>
            </a:r>
            <a:r>
              <a:rPr lang="en-US" dirty="0" smtClean="0"/>
              <a:t>- </a:t>
            </a:r>
            <a:r>
              <a:rPr lang="en-US" dirty="0"/>
              <a:t>These measures look at educational </a:t>
            </a:r>
            <a:r>
              <a:rPr lang="en-US" dirty="0" smtClean="0"/>
              <a:t>attainment </a:t>
            </a:r>
            <a:r>
              <a:rPr lang="en-US" dirty="0"/>
              <a:t>in </a:t>
            </a:r>
            <a:r>
              <a:rPr lang="en-US" dirty="0" smtClean="0"/>
              <a:t>terms of </a:t>
            </a:r>
            <a:r>
              <a:rPr lang="en-US" dirty="0"/>
              <a:t>literacy rates (the percentage of the population who can read and write) and </a:t>
            </a:r>
            <a:r>
              <a:rPr lang="en-US" dirty="0" smtClean="0"/>
              <a:t>the proportion of people </a:t>
            </a:r>
            <a:r>
              <a:rPr lang="en-US" dirty="0"/>
              <a:t>who graduate from high school and tertiary education.</a:t>
            </a:r>
          </a:p>
          <a:p>
            <a:pPr marL="303213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Social </a:t>
            </a:r>
            <a:r>
              <a:rPr lang="en-US" b="1" dirty="0"/>
              <a:t>and environmental indicators </a:t>
            </a:r>
            <a:r>
              <a:rPr lang="en-US" dirty="0"/>
              <a:t>- These quality </a:t>
            </a:r>
            <a:r>
              <a:rPr lang="en-US" dirty="0" smtClean="0"/>
              <a:t>of life </a:t>
            </a:r>
            <a:r>
              <a:rPr lang="en-US" dirty="0"/>
              <a:t>measures look </a:t>
            </a:r>
            <a:r>
              <a:rPr lang="en-US" dirty="0" smtClean="0"/>
              <a:t>at the </a:t>
            </a:r>
            <a:r>
              <a:rPr lang="en-US" dirty="0"/>
              <a:t>impact that </a:t>
            </a:r>
            <a:r>
              <a:rPr lang="en-US" dirty="0" smtClean="0"/>
              <a:t>societal </a:t>
            </a:r>
            <a:r>
              <a:rPr lang="en-US" dirty="0"/>
              <a:t>norms and the natural environment have on standards </a:t>
            </a:r>
            <a:r>
              <a:rPr lang="en-US" dirty="0" smtClean="0"/>
              <a:t>of living</a:t>
            </a:r>
            <a:r>
              <a:rPr lang="en-US" dirty="0"/>
              <a:t>. Such indicators include the level of </a:t>
            </a:r>
            <a:r>
              <a:rPr lang="en-US" dirty="0" smtClean="0"/>
              <a:t>stress</a:t>
            </a:r>
            <a:r>
              <a:rPr lang="en-US" dirty="0"/>
              <a:t>, the average hours worked in </a:t>
            </a:r>
            <a:r>
              <a:rPr lang="en-US" dirty="0" smtClean="0"/>
              <a:t>a week</a:t>
            </a:r>
            <a:r>
              <a:rPr lang="en-US" dirty="0"/>
              <a:t>, the number of days off from work each year, traffic congestion, </a:t>
            </a:r>
            <a:r>
              <a:rPr lang="en-US" dirty="0" smtClean="0"/>
              <a:t>pollution levels </a:t>
            </a:r>
            <a:r>
              <a:rPr lang="en-US" dirty="0"/>
              <a:t>and crime rates.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Standards of Living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232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5005" y="4869160"/>
            <a:ext cx="8555467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small groups, use the internet to compare and contrast the United Nation's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Happiness Index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with the New Economics Foundation's Happy Planet Index (HPI).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Which indicator of standards of living does your group think is the best measure? Why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676350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050" b="1" dirty="0">
                <a:solidFill>
                  <a:srgbClr val="FF0000"/>
                </a:solidFill>
              </a:rPr>
              <a:t>Exam practice</a:t>
            </a:r>
          </a:p>
          <a:p>
            <a:pPr marL="361950" indent="-3444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>
                <a:solidFill>
                  <a:srgbClr val="FF0000"/>
                </a:solidFill>
              </a:rPr>
              <a:t>The London-based New Economics Foundation's Happy Planet Index (HPI) is </a:t>
            </a:r>
            <a:r>
              <a:rPr lang="en-US" sz="2050" dirty="0" smtClean="0">
                <a:solidFill>
                  <a:srgbClr val="FF0000"/>
                </a:solidFill>
              </a:rPr>
              <a:t>a measure </a:t>
            </a:r>
            <a:r>
              <a:rPr lang="en-US" sz="2050" dirty="0">
                <a:solidFill>
                  <a:srgbClr val="FF0000"/>
                </a:solidFill>
              </a:rPr>
              <a:t>of human well-being and environmental impact. Introduced in July </a:t>
            </a:r>
            <a:r>
              <a:rPr lang="en-US" sz="2050" dirty="0" smtClean="0">
                <a:solidFill>
                  <a:srgbClr val="FF0000"/>
                </a:solidFill>
              </a:rPr>
              <a:t>2006, the </a:t>
            </a:r>
            <a:r>
              <a:rPr lang="en-US" sz="2050" dirty="0">
                <a:solidFill>
                  <a:srgbClr val="FF0000"/>
                </a:solidFill>
              </a:rPr>
              <a:t>index challenges the traditional idea that economic growth leads to better </a:t>
            </a:r>
            <a:r>
              <a:rPr lang="en-US" sz="2050" dirty="0" smtClean="0">
                <a:solidFill>
                  <a:srgbClr val="FF0000"/>
                </a:solidFill>
              </a:rPr>
              <a:t>living standards</a:t>
            </a:r>
            <a:r>
              <a:rPr lang="en-US" sz="2050" dirty="0">
                <a:solidFill>
                  <a:srgbClr val="FF0000"/>
                </a:solidFill>
              </a:rPr>
              <a:t>. Instead, the HPI is weighted to give progressively higher scores to </a:t>
            </a:r>
            <a:r>
              <a:rPr lang="en-US" sz="2050" dirty="0" smtClean="0">
                <a:solidFill>
                  <a:srgbClr val="FF0000"/>
                </a:solidFill>
              </a:rPr>
              <a:t>countries with </a:t>
            </a:r>
            <a:r>
              <a:rPr lang="en-US" sz="2050" dirty="0">
                <a:solidFill>
                  <a:srgbClr val="FF0000"/>
                </a:solidFill>
              </a:rPr>
              <a:t>lower ecological foot prints and thus sustainable economic </a:t>
            </a:r>
            <a:r>
              <a:rPr lang="en-US" sz="2050" dirty="0" smtClean="0">
                <a:solidFill>
                  <a:srgbClr val="FF0000"/>
                </a:solidFill>
              </a:rPr>
              <a:t>growth.</a:t>
            </a:r>
          </a:p>
          <a:p>
            <a:pPr marL="361950" indent="-3444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 smtClean="0">
                <a:solidFill>
                  <a:srgbClr val="FF0000"/>
                </a:solidFill>
              </a:rPr>
              <a:t>Supporters of </a:t>
            </a:r>
            <a:r>
              <a:rPr lang="en-US" sz="2050" dirty="0">
                <a:solidFill>
                  <a:srgbClr val="FF0000"/>
                </a:solidFill>
              </a:rPr>
              <a:t>the HPI argue that people ultimately aim to be happy and healthy rather than to </a:t>
            </a:r>
            <a:r>
              <a:rPr lang="en-US" sz="2050" dirty="0" smtClean="0">
                <a:solidFill>
                  <a:srgbClr val="FF0000"/>
                </a:solidFill>
              </a:rPr>
              <a:t>be rich </a:t>
            </a:r>
            <a:r>
              <a:rPr lang="en-US" sz="2050" dirty="0">
                <a:solidFill>
                  <a:srgbClr val="FF0000"/>
                </a:solidFill>
              </a:rPr>
              <a:t>and wealthy. Costa Rica, where people beyond 100 years of age commonly </a:t>
            </a:r>
            <a:r>
              <a:rPr lang="en-US" sz="2050" dirty="0" smtClean="0">
                <a:solidFill>
                  <a:srgbClr val="FF0000"/>
                </a:solidFill>
              </a:rPr>
              <a:t>live active </a:t>
            </a:r>
            <a:r>
              <a:rPr lang="en-US" sz="2050" dirty="0">
                <a:solidFill>
                  <a:srgbClr val="FF0000"/>
                </a:solidFill>
              </a:rPr>
              <a:t>and happy lives, tops the HPI whereas Botswana is right at the bottom.</a:t>
            </a:r>
          </a:p>
          <a:p>
            <a:pPr marL="360363" indent="-342900">
              <a:buClr>
                <a:srgbClr val="00B050"/>
              </a:buClr>
              <a:buFont typeface="+mj-lt"/>
              <a:buAutoNum type="arabicPeriod"/>
              <a:tabLst>
                <a:tab pos="8332788" algn="r"/>
              </a:tabLst>
            </a:pPr>
            <a:r>
              <a:rPr lang="en-US" sz="2050" dirty="0" smtClean="0">
                <a:solidFill>
                  <a:srgbClr val="FF0000"/>
                </a:solidFill>
              </a:rPr>
              <a:t>Outline </a:t>
            </a:r>
            <a:r>
              <a:rPr lang="en-US" sz="2050" dirty="0">
                <a:solidFill>
                  <a:srgbClr val="FF0000"/>
                </a:solidFill>
              </a:rPr>
              <a:t>why GDP per capita is used an indicator of standards of living. </a:t>
            </a:r>
            <a:r>
              <a:rPr lang="en-US" sz="2050" dirty="0" smtClean="0">
                <a:solidFill>
                  <a:srgbClr val="FF0000"/>
                </a:solidFill>
              </a:rPr>
              <a:t>	[2]</a:t>
            </a:r>
            <a:endParaRPr lang="en-US" sz="2050" dirty="0">
              <a:solidFill>
                <a:srgbClr val="FF0000"/>
              </a:solidFill>
            </a:endParaRPr>
          </a:p>
          <a:p>
            <a:pPr marL="360363" indent="-342900">
              <a:buClr>
                <a:srgbClr val="00B050"/>
              </a:buClr>
              <a:buFont typeface="+mj-lt"/>
              <a:buAutoNum type="arabicPeriod"/>
              <a:tabLst>
                <a:tab pos="8332788" algn="r"/>
              </a:tabLst>
            </a:pPr>
            <a:r>
              <a:rPr lang="en-US" sz="2050" dirty="0" smtClean="0">
                <a:solidFill>
                  <a:srgbClr val="FF0000"/>
                </a:solidFill>
              </a:rPr>
              <a:t>Explain </a:t>
            </a:r>
            <a:r>
              <a:rPr lang="en-US" sz="2050" dirty="0">
                <a:solidFill>
                  <a:srgbClr val="FF0000"/>
                </a:solidFill>
              </a:rPr>
              <a:t>why environmental factors are important in measuring standards </a:t>
            </a:r>
            <a:r>
              <a:rPr lang="en-US" sz="2050" dirty="0" smtClean="0">
                <a:solidFill>
                  <a:srgbClr val="FF0000"/>
                </a:solidFill>
              </a:rPr>
              <a:t>	[3]</a:t>
            </a:r>
          </a:p>
          <a:p>
            <a:pPr marL="360363" indent="-342900">
              <a:buClr>
                <a:srgbClr val="00B050"/>
              </a:buClr>
              <a:buFont typeface="+mj-lt"/>
              <a:buAutoNum type="arabicPeriod"/>
              <a:tabLst>
                <a:tab pos="8332788" algn="r"/>
              </a:tabLst>
            </a:pPr>
            <a:r>
              <a:rPr lang="en-US" sz="2050" dirty="0" smtClean="0">
                <a:solidFill>
                  <a:srgbClr val="FF0000"/>
                </a:solidFill>
              </a:rPr>
              <a:t>Discuss </a:t>
            </a:r>
            <a:r>
              <a:rPr lang="en-US" sz="2050" dirty="0">
                <a:solidFill>
                  <a:srgbClr val="FF0000"/>
                </a:solidFill>
              </a:rPr>
              <a:t>whether economic growth always results in higher living standards. </a:t>
            </a:r>
            <a:r>
              <a:rPr lang="en-US" sz="2050" dirty="0" smtClean="0">
                <a:solidFill>
                  <a:srgbClr val="FF0000"/>
                </a:solidFill>
              </a:rPr>
              <a:t>	[7]</a:t>
            </a:r>
            <a:endParaRPr lang="en-US" sz="2050" dirty="0">
              <a:solidFill>
                <a:srgbClr val="FF0000"/>
              </a:solidFill>
            </a:endParaRP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Standards of Living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233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114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050" b="1" dirty="0"/>
              <a:t>Case Study: The most </a:t>
            </a:r>
            <a:r>
              <a:rPr lang="en-US" sz="2050" b="1" dirty="0" smtClean="0"/>
              <a:t>livable </a:t>
            </a:r>
            <a:r>
              <a:rPr lang="en-US" sz="2050" b="1" dirty="0"/>
              <a:t>cities in the world</a:t>
            </a:r>
          </a:p>
          <a:p>
            <a:pPr marL="449263" indent="-4318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/>
              <a:t>The world's top ten most </a:t>
            </a:r>
            <a:r>
              <a:rPr lang="en-US" sz="2050" dirty="0" smtClean="0"/>
              <a:t>livable </a:t>
            </a:r>
            <a:r>
              <a:rPr lang="en-US" sz="2050" dirty="0"/>
              <a:t>cities, according the Economist Intelligence Unit's </a:t>
            </a:r>
            <a:r>
              <a:rPr lang="en-US" sz="2050" dirty="0" smtClean="0"/>
              <a:t>Global Livability </a:t>
            </a:r>
            <a:r>
              <a:rPr lang="en-US" sz="2050" dirty="0"/>
              <a:t>Report are:</a:t>
            </a:r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Melbourne, Australia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Vienna, Austria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Vancouver, Canada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Toronto, Canada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Calgary, Canada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Adelaide, Australia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Sydney, Australia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Helsinki</a:t>
            </a:r>
            <a:r>
              <a:rPr lang="en-US" sz="2050" dirty="0"/>
              <a:t>, Finland</a:t>
            </a:r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Perth, Australia</a:t>
            </a:r>
            <a:endParaRPr lang="en-US" sz="2050" dirty="0"/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050" dirty="0" smtClean="0"/>
              <a:t>Auckland</a:t>
            </a:r>
            <a:r>
              <a:rPr lang="en-US" sz="2050" dirty="0"/>
              <a:t>, New Zealand</a:t>
            </a:r>
          </a:p>
          <a:p>
            <a:pPr marL="361950" indent="-3444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/>
              <a:t>At the bottom, ranked 140th, Dhaka in Bangladesh is rated the least </a:t>
            </a:r>
            <a:r>
              <a:rPr lang="en-US" sz="2050" dirty="0" smtClean="0"/>
              <a:t>livable </a:t>
            </a:r>
            <a:r>
              <a:rPr lang="en-US" sz="2050" dirty="0"/>
              <a:t>city.</a:t>
            </a:r>
          </a:p>
          <a:p>
            <a:pPr marL="361950" indent="-3444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 smtClean="0"/>
              <a:t>The rankings are based on a wide range of factors that affect standards of living, such as the widespread availability of goods and services</a:t>
            </a:r>
            <a:r>
              <a:rPr lang="en-US" sz="2050" dirty="0"/>
              <a:t>, personal safety and </a:t>
            </a:r>
            <a:r>
              <a:rPr lang="en-US" sz="2050" dirty="0" smtClean="0"/>
              <a:t>effective infrastructure.</a:t>
            </a:r>
            <a:endParaRPr lang="en-US" sz="205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Standards of Living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233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02731" y="4437112"/>
            <a:ext cx="345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Melbourne and Sydney feature </a:t>
            </a:r>
            <a:br>
              <a:rPr lang="en-GB" dirty="0" smtClean="0"/>
            </a:br>
            <a:r>
              <a:rPr lang="en-GB" dirty="0" smtClean="0"/>
              <a:t>in the top 10 most liveable cities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2688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Exam Assessment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600" dirty="0"/>
              <a:t>The assessment has two </a:t>
            </a:r>
            <a:r>
              <a:rPr lang="en-US" sz="2600" dirty="0" smtClean="0"/>
              <a:t>components:</a:t>
            </a:r>
          </a:p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600" dirty="0" smtClean="0"/>
              <a:t>Paper </a:t>
            </a:r>
            <a:r>
              <a:rPr lang="en-US" sz="2600" dirty="0"/>
              <a:t>1: Multiple choice and Paper 2: Structured questions. </a:t>
            </a:r>
            <a:r>
              <a:rPr lang="en-US" sz="2600" dirty="0" smtClean="0"/>
              <a:t>Candidates </a:t>
            </a:r>
            <a:r>
              <a:rPr lang="en-US" sz="2600" dirty="0"/>
              <a:t>must take both </a:t>
            </a:r>
            <a:r>
              <a:rPr lang="en-US" sz="2600" dirty="0" smtClean="0"/>
              <a:t>papers.</a:t>
            </a:r>
          </a:p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600" dirty="0" smtClean="0"/>
              <a:t>Candidates </a:t>
            </a:r>
            <a:r>
              <a:rPr lang="en-US" sz="2600" dirty="0"/>
              <a:t>receive grades from A* to G. </a:t>
            </a:r>
            <a:endParaRPr lang="en-US" sz="2600" dirty="0" smtClean="0"/>
          </a:p>
          <a:p>
            <a:pPr marL="803275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600" b="1" dirty="0" smtClean="0"/>
              <a:t>Paper </a:t>
            </a:r>
            <a:r>
              <a:rPr lang="en-US" sz="2600" b="1" dirty="0"/>
              <a:t>1</a:t>
            </a:r>
            <a:r>
              <a:rPr lang="en-US" sz="2600" dirty="0"/>
              <a:t> </a:t>
            </a:r>
            <a:r>
              <a:rPr lang="en-US" sz="2600" dirty="0" smtClean="0"/>
              <a:t>- Multiple </a:t>
            </a:r>
            <a:r>
              <a:rPr lang="en-US" sz="2600" dirty="0"/>
              <a:t>choice 45 minutes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Candidates </a:t>
            </a:r>
            <a:r>
              <a:rPr lang="en-US" sz="2600" dirty="0"/>
              <a:t>answer 30 multiple choice questions. Weighted at 30% of total available marks. </a:t>
            </a:r>
            <a:endParaRPr lang="en-US" sz="2600" dirty="0" smtClean="0"/>
          </a:p>
          <a:p>
            <a:pPr marL="803275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600" b="1" dirty="0" smtClean="0"/>
              <a:t>Paper </a:t>
            </a:r>
            <a:r>
              <a:rPr lang="en-US" sz="2600" b="1" dirty="0"/>
              <a:t>2</a:t>
            </a:r>
            <a:r>
              <a:rPr lang="en-US" sz="2600" dirty="0"/>
              <a:t> </a:t>
            </a:r>
            <a:r>
              <a:rPr lang="en-US" sz="2600" dirty="0" smtClean="0"/>
              <a:t>- Structured </a:t>
            </a:r>
            <a:r>
              <a:rPr lang="en-US" sz="2600" dirty="0"/>
              <a:t>questions 2 hours 15 </a:t>
            </a:r>
            <a:r>
              <a:rPr lang="en-US" sz="2600" dirty="0" smtClean="0"/>
              <a:t>minutes</a:t>
            </a:r>
            <a:br>
              <a:rPr lang="en-US" sz="2600" dirty="0" smtClean="0"/>
            </a:br>
            <a:r>
              <a:rPr lang="en-US" sz="2600" dirty="0" smtClean="0"/>
              <a:t>Candidates </a:t>
            </a:r>
            <a:r>
              <a:rPr lang="en-US" sz="2600" dirty="0"/>
              <a:t>answer </a:t>
            </a:r>
            <a:r>
              <a:rPr lang="en-US" sz="2600" b="1" dirty="0">
                <a:solidFill>
                  <a:srgbClr val="FF0000"/>
                </a:solidFill>
              </a:rPr>
              <a:t>one</a:t>
            </a:r>
            <a:r>
              <a:rPr lang="en-US" sz="2600" dirty="0"/>
              <a:t> compulsory question, which requires them to interpret and analyse previously unseen data relevant to a real economic situation, and </a:t>
            </a:r>
            <a:r>
              <a:rPr lang="en-US" sz="2600" b="1" dirty="0">
                <a:solidFill>
                  <a:srgbClr val="FF0000"/>
                </a:solidFill>
              </a:rPr>
              <a:t>three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/>
              <a:t>optional questions from a choice of six. Weighted at 70% of total available marks.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33374701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318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Poverty is a condition that exists when people lack adequate income and </a:t>
            </a:r>
            <a:r>
              <a:rPr lang="en-US" sz="1900" dirty="0" smtClean="0"/>
              <a:t>wealth to </a:t>
            </a:r>
            <a:r>
              <a:rPr lang="en-US" sz="1900" dirty="0"/>
              <a:t>sustain a basic standard </a:t>
            </a:r>
            <a:r>
              <a:rPr lang="en-US" sz="1900" dirty="0" smtClean="0"/>
              <a:t>of living</a:t>
            </a:r>
            <a:r>
              <a:rPr lang="en-US" sz="1900" dirty="0"/>
              <a:t>. The eradication </a:t>
            </a:r>
            <a:r>
              <a:rPr lang="en-US" sz="1900" dirty="0" smtClean="0"/>
              <a:t>of poverty </a:t>
            </a:r>
            <a:r>
              <a:rPr lang="en-US" sz="1900" dirty="0"/>
              <a:t>is a </a:t>
            </a:r>
            <a:r>
              <a:rPr lang="en-US" sz="1900" dirty="0" smtClean="0"/>
              <a:t>fundamental macroeconomic </a:t>
            </a:r>
            <a:r>
              <a:rPr lang="en-US" sz="1900" dirty="0"/>
              <a:t>objective for many governments around the world. This is </a:t>
            </a:r>
            <a:r>
              <a:rPr lang="en-US" sz="1900" dirty="0" smtClean="0"/>
              <a:t>because poverty </a:t>
            </a:r>
            <a:r>
              <a:rPr lang="en-US" sz="1900" dirty="0"/>
              <a:t>creates many social and economic problems. </a:t>
            </a:r>
            <a:r>
              <a:rPr lang="en-US" sz="1900" dirty="0" smtClean="0"/>
              <a:t>E.g., </a:t>
            </a:r>
            <a:r>
              <a:rPr lang="en-US" sz="1900" dirty="0"/>
              <a:t>there are costs </a:t>
            </a:r>
            <a:r>
              <a:rPr lang="en-US" sz="1900" dirty="0" smtClean="0"/>
              <a:t>of poor </a:t>
            </a:r>
            <a:r>
              <a:rPr lang="en-US" sz="1900" dirty="0"/>
              <a:t>health (such as malnutrition and famine ), deaths, crime, high </a:t>
            </a:r>
            <a:r>
              <a:rPr lang="en-US" sz="1900" dirty="0" smtClean="0"/>
              <a:t>unemployment, welfare </a:t>
            </a:r>
            <a:r>
              <a:rPr lang="en-US" sz="1900" dirty="0"/>
              <a:t>provision and </a:t>
            </a:r>
            <a:r>
              <a:rPr lang="en-US" sz="1900" dirty="0" smtClean="0"/>
              <a:t>lost </a:t>
            </a:r>
            <a:r>
              <a:rPr lang="en-US" sz="1900" dirty="0"/>
              <a:t>national output.</a:t>
            </a:r>
          </a:p>
          <a:p>
            <a:pPr marL="449263" indent="-4318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The United Nations defines </a:t>
            </a:r>
            <a:r>
              <a:rPr lang="en-US" sz="1900" dirty="0" smtClean="0"/>
              <a:t>overall </a:t>
            </a:r>
            <a:r>
              <a:rPr lang="en-US" sz="1900" dirty="0"/>
              <a:t>poverty as 'a lack of income and </a:t>
            </a:r>
            <a:r>
              <a:rPr lang="en-US" sz="1900" dirty="0" smtClean="0"/>
              <a:t>productive resources </a:t>
            </a:r>
            <a:r>
              <a:rPr lang="en-US" sz="1900" dirty="0"/>
              <a:t>to ensure sustainable livelihoods'. This includes: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dirty="0" smtClean="0"/>
              <a:t>hunger </a:t>
            </a:r>
            <a:r>
              <a:rPr lang="en-US" sz="1900" dirty="0"/>
              <a:t>and malnutrition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dirty="0" smtClean="0"/>
              <a:t>ill </a:t>
            </a:r>
            <a:r>
              <a:rPr lang="en-US" sz="1900" dirty="0"/>
              <a:t>health and mortality from illness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dirty="0" smtClean="0"/>
              <a:t>limited </a:t>
            </a:r>
            <a:r>
              <a:rPr lang="en-US" sz="1900" dirty="0"/>
              <a:t>or lack of access to education and other basic services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dirty="0" smtClean="0"/>
              <a:t>homelessness </a:t>
            </a:r>
            <a:r>
              <a:rPr lang="en-US" sz="1900" dirty="0"/>
              <a:t>and inadequate housing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dirty="0" smtClean="0"/>
              <a:t>unsafe </a:t>
            </a:r>
            <a:r>
              <a:rPr lang="en-US" sz="1900" dirty="0"/>
              <a:t>environments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dirty="0" smtClean="0"/>
              <a:t>social </a:t>
            </a:r>
            <a:r>
              <a:rPr lang="en-US" sz="1900" dirty="0"/>
              <a:t>discrimination and exclusion.</a:t>
            </a:r>
          </a:p>
          <a:p>
            <a:pPr marL="449263" indent="-4318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Table 21.7 shows the </a:t>
            </a:r>
            <a:r>
              <a:rPr lang="en-US" sz="1900" dirty="0" smtClean="0"/>
              <a:t>countries </a:t>
            </a:r>
            <a:r>
              <a:rPr lang="en-US" sz="1900" dirty="0"/>
              <a:t>with the highest and the lowest GDP per </a:t>
            </a:r>
            <a:r>
              <a:rPr lang="en-US" sz="1900" dirty="0" smtClean="0"/>
              <a:t>capita for </a:t>
            </a:r>
            <a:r>
              <a:rPr lang="en-US" sz="1900" dirty="0"/>
              <a:t>2012. According to the CIA World </a:t>
            </a:r>
            <a:r>
              <a:rPr lang="en-US" sz="1900" dirty="0" err="1"/>
              <a:t>Factbook</a:t>
            </a:r>
            <a:r>
              <a:rPr lang="en-US" sz="1900" dirty="0"/>
              <a:t>, Qatar in the Middle East had </a:t>
            </a:r>
            <a:r>
              <a:rPr lang="en-US" sz="1900" dirty="0" smtClean="0"/>
              <a:t>the highest </a:t>
            </a:r>
            <a:r>
              <a:rPr lang="en-US" sz="1900" dirty="0"/>
              <a:t>GDP per capita (around $281 per day) while the Republic of Congo had </a:t>
            </a:r>
            <a:r>
              <a:rPr lang="en-US" sz="1900" dirty="0" smtClean="0"/>
              <a:t>the lowest </a:t>
            </a:r>
            <a:r>
              <a:rPr lang="en-US" sz="1900" dirty="0"/>
              <a:t>(at </a:t>
            </a:r>
            <a:r>
              <a:rPr lang="en-US" sz="1900" dirty="0" smtClean="0"/>
              <a:t>just $</a:t>
            </a:r>
            <a:r>
              <a:rPr lang="en-US" sz="1900" dirty="0"/>
              <a:t>1.09 per day).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Absolute and Relative Poverty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786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1900" b="1" dirty="0" smtClean="0"/>
              <a:t>Table 21.7</a:t>
            </a:r>
            <a:r>
              <a:rPr lang="en-US" sz="1900" dirty="0" smtClean="0"/>
              <a:t> - The world's richest and poorest, 2012</a:t>
            </a:r>
            <a:endParaRPr lang="en-US" sz="19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Absolute and Relative Poverty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228843"/>
              </p:ext>
            </p:extLst>
          </p:nvPr>
        </p:nvGraphicFramePr>
        <p:xfrm>
          <a:off x="265005" y="1506615"/>
          <a:ext cx="8555466" cy="498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603"/>
                <a:gridCol w="1872208"/>
                <a:gridCol w="1584176"/>
                <a:gridCol w="936104"/>
                <a:gridCol w="2016224"/>
                <a:gridCol w="1368151"/>
              </a:tblGrid>
              <a:tr h="370840">
                <a:tc gridSpan="3"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World’s Richest Countries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World’s Poorest Countries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GDP per capita (%)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GDP per capita (%)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102,800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Congo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Liechtenstein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89,400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Zimbabwe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Luxembourg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80,700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Somalia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Macau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74,900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Burundi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Bermuda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69,900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Liberia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Singapore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60,900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Eritrea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Jersey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57,000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 African Republic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Falkland Islands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55,400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Malawi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Norway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55,300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Niger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Hong Kong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50,700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South Sudan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818519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100" b="1" dirty="0"/>
              <a:t>Study tips</a:t>
            </a:r>
          </a:p>
          <a:p>
            <a:pPr marL="17463">
              <a:buClr>
                <a:srgbClr val="00B050"/>
              </a:buClr>
            </a:pPr>
            <a:r>
              <a:rPr lang="en-US" sz="2100" dirty="0"/>
              <a:t>Poverty </a:t>
            </a:r>
            <a:r>
              <a:rPr lang="en-US" sz="2100" dirty="0" smtClean="0"/>
              <a:t>exists in </a:t>
            </a:r>
            <a:r>
              <a:rPr lang="en-US" sz="2100" dirty="0"/>
              <a:t>all </a:t>
            </a:r>
            <a:r>
              <a:rPr lang="en-US" sz="2100" dirty="0" smtClean="0"/>
              <a:t>countries although </a:t>
            </a:r>
            <a:r>
              <a:rPr lang="en-US" sz="2100" dirty="0"/>
              <a:t>it </a:t>
            </a:r>
            <a:r>
              <a:rPr lang="en-US" sz="2100" dirty="0" smtClean="0"/>
              <a:t>is more visible in poorer countries with mass poverty. Even in wealthy nations, economic recession or natural disasters can cause widespread poverty</a:t>
            </a:r>
            <a:r>
              <a:rPr lang="en-US" sz="2100" dirty="0"/>
              <a:t>. </a:t>
            </a:r>
            <a:r>
              <a:rPr lang="en-US" sz="2100" dirty="0" smtClean="0"/>
              <a:t>It is therefore incorrect to assume that </a:t>
            </a:r>
            <a:r>
              <a:rPr lang="en-US" sz="2100" dirty="0"/>
              <a:t>only low-income </a:t>
            </a:r>
            <a:r>
              <a:rPr lang="en-US" sz="2100" dirty="0" smtClean="0"/>
              <a:t>countries suffer from </a:t>
            </a:r>
            <a:r>
              <a:rPr lang="en-US" sz="2100" dirty="0"/>
              <a:t>poverty.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Absolute and Relative Poverty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5005" y="3201357"/>
            <a:ext cx="855546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100" b="1" dirty="0">
                <a:solidFill>
                  <a:srgbClr val="FF0000"/>
                </a:solidFill>
              </a:rPr>
              <a:t>Exam practice</a:t>
            </a:r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00" dirty="0" smtClean="0">
                <a:solidFill>
                  <a:srgbClr val="FF0000"/>
                </a:solidFill>
              </a:rPr>
              <a:t>According </a:t>
            </a:r>
            <a:r>
              <a:rPr lang="en-US" sz="2100" dirty="0">
                <a:solidFill>
                  <a:srgbClr val="FF0000"/>
                </a:solidFill>
              </a:rPr>
              <a:t>to the US Census Bureau, 15 per cent of individuals in the United </a:t>
            </a:r>
            <a:r>
              <a:rPr lang="en-US" sz="2100" dirty="0" smtClean="0">
                <a:solidFill>
                  <a:srgbClr val="FF0000"/>
                </a:solidFill>
              </a:rPr>
              <a:t>States live </a:t>
            </a:r>
            <a:r>
              <a:rPr lang="en-US" sz="2100" dirty="0">
                <a:solidFill>
                  <a:srgbClr val="FF0000"/>
                </a:solidFill>
              </a:rPr>
              <a:t>below the poverty line. The aftershock of the global financial crisis meant </a:t>
            </a:r>
            <a:r>
              <a:rPr lang="en-US" sz="2100" dirty="0" smtClean="0">
                <a:solidFill>
                  <a:srgbClr val="FF0000"/>
                </a:solidFill>
              </a:rPr>
              <a:t>rising unemployment </a:t>
            </a:r>
            <a:r>
              <a:rPr lang="en-US" sz="2100" dirty="0">
                <a:solidFill>
                  <a:srgbClr val="FF0000"/>
                </a:solidFill>
              </a:rPr>
              <a:t>and related economic problems. This resulted in over </a:t>
            </a:r>
            <a:r>
              <a:rPr lang="en-US" sz="2100" dirty="0" smtClean="0">
                <a:solidFill>
                  <a:srgbClr val="FF0000"/>
                </a:solidFill>
              </a:rPr>
              <a:t>46m people </a:t>
            </a:r>
            <a:r>
              <a:rPr lang="en-US" sz="2100" dirty="0">
                <a:solidFill>
                  <a:srgbClr val="FF0000"/>
                </a:solidFill>
              </a:rPr>
              <a:t>living in poverty in America, more than at any point in the nation's history.</a:t>
            </a:r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100" dirty="0" smtClean="0">
                <a:solidFill>
                  <a:srgbClr val="FF0000"/>
                </a:solidFill>
              </a:rPr>
              <a:t>Define </a:t>
            </a:r>
            <a:r>
              <a:rPr lang="en-US" sz="2100" dirty="0">
                <a:solidFill>
                  <a:srgbClr val="FF0000"/>
                </a:solidFill>
              </a:rPr>
              <a:t>the term 'poverty'. [</a:t>
            </a:r>
            <a:r>
              <a:rPr lang="en-US" sz="2100" dirty="0" smtClean="0">
                <a:solidFill>
                  <a:srgbClr val="FF0000"/>
                </a:solidFill>
              </a:rPr>
              <a:t>2]</a:t>
            </a:r>
            <a:endParaRPr lang="en-US" sz="2100" dirty="0">
              <a:solidFill>
                <a:srgbClr val="FF0000"/>
              </a:solidFill>
            </a:endParaRPr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100" dirty="0" smtClean="0">
                <a:solidFill>
                  <a:srgbClr val="FF0000"/>
                </a:solidFill>
              </a:rPr>
              <a:t>Explain </a:t>
            </a:r>
            <a:r>
              <a:rPr lang="en-US" sz="2100" dirty="0">
                <a:solidFill>
                  <a:srgbClr val="FF0000"/>
                </a:solidFill>
              </a:rPr>
              <a:t>why poverty is a concern for the American government. [</a:t>
            </a:r>
            <a:r>
              <a:rPr lang="en-US" sz="2100" dirty="0" smtClean="0">
                <a:solidFill>
                  <a:srgbClr val="FF0000"/>
                </a:solidFill>
              </a:rPr>
              <a:t>4]</a:t>
            </a:r>
            <a:endParaRPr lang="en-US" sz="2100" dirty="0">
              <a:solidFill>
                <a:srgbClr val="FF0000"/>
              </a:solidFill>
            </a:endParaRPr>
          </a:p>
          <a:p>
            <a:pPr marL="474663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100" dirty="0" smtClean="0">
                <a:solidFill>
                  <a:srgbClr val="FF0000"/>
                </a:solidFill>
              </a:rPr>
              <a:t>Discuss </a:t>
            </a:r>
            <a:r>
              <a:rPr lang="en-US" sz="2100" dirty="0">
                <a:solidFill>
                  <a:srgbClr val="FF0000"/>
                </a:solidFill>
              </a:rPr>
              <a:t>whether the standard of living is always higher in developed than </a:t>
            </a:r>
            <a:r>
              <a:rPr lang="en-US" sz="2100" dirty="0" smtClean="0">
                <a:solidFill>
                  <a:srgbClr val="FF0000"/>
                </a:solidFill>
              </a:rPr>
              <a:t>in developing </a:t>
            </a:r>
            <a:r>
              <a:rPr lang="en-US" sz="2100" dirty="0">
                <a:solidFill>
                  <a:srgbClr val="FF0000"/>
                </a:solidFill>
              </a:rPr>
              <a:t>countries. [</a:t>
            </a:r>
            <a:r>
              <a:rPr lang="en-US" sz="2100" dirty="0" smtClean="0">
                <a:solidFill>
                  <a:srgbClr val="FF0000"/>
                </a:solidFill>
              </a:rPr>
              <a:t>7]</a:t>
            </a:r>
            <a:endParaRPr lang="en-US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4791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Absolute and Relative Poverty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235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5005" y="1052736"/>
            <a:ext cx="8555467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There are two categories </a:t>
            </a:r>
            <a:r>
              <a:rPr lang="en-US" sz="1900" dirty="0" smtClean="0"/>
              <a:t>of poverty</a:t>
            </a:r>
            <a:r>
              <a:rPr lang="en-US" sz="1900" dirty="0"/>
              <a:t>: absolute poverty and relative poverty.</a:t>
            </a:r>
          </a:p>
          <a:p>
            <a:pPr marL="17463">
              <a:buClr>
                <a:srgbClr val="00B050"/>
              </a:buClr>
            </a:pPr>
            <a:r>
              <a:rPr lang="en-US" sz="1900" b="1" dirty="0"/>
              <a:t>Absolute poverty</a:t>
            </a:r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Absolute poverty exists when there is </a:t>
            </a:r>
            <a:r>
              <a:rPr lang="en-US" sz="1900" dirty="0" smtClean="0"/>
              <a:t>extreme</a:t>
            </a:r>
            <a:r>
              <a:rPr lang="en-US" sz="1900" dirty="0"/>
              <a:t>, outright poverty. People in </a:t>
            </a:r>
            <a:r>
              <a:rPr lang="en-US" sz="1900" dirty="0" smtClean="0"/>
              <a:t>absolute poverty </a:t>
            </a:r>
            <a:r>
              <a:rPr lang="en-US" sz="1900" dirty="0"/>
              <a:t>are undeniably poor. Their income, if any, is spent entirely on </a:t>
            </a:r>
            <a:r>
              <a:rPr lang="en-US" sz="1900" dirty="0" smtClean="0"/>
              <a:t>minimal amounts of food</a:t>
            </a:r>
            <a:r>
              <a:rPr lang="en-US" sz="1900" dirty="0"/>
              <a:t>, clothing and shelter - that is, the basic human needs necessary </a:t>
            </a:r>
            <a:r>
              <a:rPr lang="en-US" sz="1900" dirty="0" smtClean="0"/>
              <a:t>for survival</a:t>
            </a:r>
            <a:r>
              <a:rPr lang="en-US" sz="1900" dirty="0"/>
              <a:t>. For many, absolute poverty can mean being unable to eat and drink, </a:t>
            </a:r>
            <a:r>
              <a:rPr lang="en-US" sz="1900" dirty="0" smtClean="0"/>
              <a:t>and have </a:t>
            </a:r>
            <a:r>
              <a:rPr lang="en-US" sz="1900" dirty="0"/>
              <a:t>clothing and shelter.</a:t>
            </a:r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There is more than one way to measure absolute poverty. The most </a:t>
            </a:r>
            <a:r>
              <a:rPr lang="en-US" sz="1900" dirty="0" smtClean="0"/>
              <a:t>common method </a:t>
            </a:r>
            <a:r>
              <a:rPr lang="en-US" sz="1900" dirty="0"/>
              <a:t>is to calculate the number of individuals living below a certain level </a:t>
            </a:r>
            <a:r>
              <a:rPr lang="en-US" sz="1900" dirty="0" smtClean="0"/>
              <a:t>of income </a:t>
            </a:r>
            <a:r>
              <a:rPr lang="en-US" sz="1900" dirty="0"/>
              <a:t>(called the income threshold or the poverty line). </a:t>
            </a:r>
            <a:endParaRPr lang="en-US" sz="1900" dirty="0" smtClean="0"/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 smtClean="0"/>
              <a:t>A </a:t>
            </a:r>
            <a:r>
              <a:rPr lang="en-US" sz="1900" dirty="0"/>
              <a:t>common threshold </a:t>
            </a:r>
            <a:r>
              <a:rPr lang="en-US" sz="1900" dirty="0" smtClean="0"/>
              <a:t>for poverty </a:t>
            </a:r>
            <a:r>
              <a:rPr lang="en-US" sz="1900" dirty="0"/>
              <a:t>is $1.25 a day-many people around the world still Jive below this </a:t>
            </a:r>
            <a:r>
              <a:rPr lang="en-US" sz="1900" dirty="0" smtClean="0"/>
              <a:t>amount, which </a:t>
            </a:r>
            <a:r>
              <a:rPr lang="en-US" sz="1900" dirty="0"/>
              <a:t>means they are unable to buy enough food to survive.</a:t>
            </a:r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Since 1995, the United Nations has adopted the definition of absolute </a:t>
            </a:r>
            <a:r>
              <a:rPr lang="en-US" sz="1900" dirty="0" smtClean="0"/>
              <a:t>poverty as </a:t>
            </a:r>
            <a:r>
              <a:rPr lang="en-US" sz="1900" dirty="0"/>
              <a:t>follows:</a:t>
            </a:r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A condition </a:t>
            </a:r>
            <a:r>
              <a:rPr lang="en-US" sz="1900" dirty="0" err="1"/>
              <a:t>characterised</a:t>
            </a:r>
            <a:r>
              <a:rPr lang="en-US" sz="1900" dirty="0"/>
              <a:t> by severe deprivation of basic human needs, </a:t>
            </a:r>
            <a:r>
              <a:rPr lang="en-US" sz="1900" dirty="0" smtClean="0"/>
              <a:t>including food</a:t>
            </a:r>
            <a:r>
              <a:rPr lang="en-US" sz="1900" dirty="0"/>
              <a:t>, safe drinking water, sanitation facilities, health, shelter, education </a:t>
            </a:r>
            <a:r>
              <a:rPr lang="en-US" sz="1900" dirty="0" smtClean="0"/>
              <a:t>and information</a:t>
            </a:r>
            <a:r>
              <a:rPr lang="en-US" sz="1900" dirty="0"/>
              <a:t>. It depends not only on income but also on access to services.</a:t>
            </a:r>
          </a:p>
        </p:txBody>
      </p:sp>
    </p:spTree>
    <p:extLst>
      <p:ext uri="{BB962C8B-B14F-4D97-AF65-F5344CB8AC3E}">
        <p14:creationId xmlns:p14="http://schemas.microsoft.com/office/powerpoint/2010/main" val="265289055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100" b="1" dirty="0" smtClean="0"/>
              <a:t>Case </a:t>
            </a:r>
            <a:r>
              <a:rPr lang="en-US" sz="2100" b="1" dirty="0"/>
              <a:t>Study: Sierra Leone</a:t>
            </a:r>
          </a:p>
          <a:p>
            <a:pPr marL="17463">
              <a:buClr>
                <a:srgbClr val="00B050"/>
              </a:buClr>
            </a:pPr>
            <a:r>
              <a:rPr lang="en-US" sz="2100" dirty="0"/>
              <a:t>Sierra Leone is one of the poorest countries on the planet, with around </a:t>
            </a:r>
            <a:r>
              <a:rPr lang="en-US" sz="2100" dirty="0" smtClean="0"/>
              <a:t>70% </a:t>
            </a:r>
            <a:r>
              <a:rPr lang="en-US" sz="2100" dirty="0"/>
              <a:t>of </a:t>
            </a:r>
            <a:r>
              <a:rPr lang="en-US" sz="2100" dirty="0" smtClean="0"/>
              <a:t>its population </a:t>
            </a:r>
            <a:r>
              <a:rPr lang="en-US" sz="2100" dirty="0"/>
              <a:t>of </a:t>
            </a:r>
            <a:r>
              <a:rPr lang="en-US" sz="2100" dirty="0" smtClean="0"/>
              <a:t>5.6 </a:t>
            </a:r>
            <a:r>
              <a:rPr lang="en-US" sz="2100" dirty="0"/>
              <a:t>million people living below the poverty line. GDP per capita in the </a:t>
            </a:r>
            <a:r>
              <a:rPr lang="en-US" sz="2100" dirty="0" smtClean="0"/>
              <a:t>West African </a:t>
            </a:r>
            <a:r>
              <a:rPr lang="en-US" sz="2100" dirty="0"/>
              <a:t>country is a meagre $374 (or </a:t>
            </a:r>
            <a:r>
              <a:rPr lang="en-US" sz="2100" dirty="0" smtClean="0"/>
              <a:t>$1.02 </a:t>
            </a:r>
            <a:r>
              <a:rPr lang="en-US" sz="2100" dirty="0"/>
              <a:t>per day), with </a:t>
            </a:r>
            <a:r>
              <a:rPr lang="en-US" sz="2100" dirty="0" smtClean="0"/>
              <a:t>58.5% </a:t>
            </a:r>
            <a:r>
              <a:rPr lang="en-US" sz="2100" dirty="0"/>
              <a:t>of its GDP </a:t>
            </a:r>
            <a:r>
              <a:rPr lang="en-US" sz="2100" dirty="0" smtClean="0"/>
              <a:t>coming from </a:t>
            </a:r>
            <a:r>
              <a:rPr lang="en-US" sz="2100" dirty="0"/>
              <a:t>agriculture. Sierra Leone has a staggering infant mortality rate of 76.64 deaths </a:t>
            </a:r>
            <a:r>
              <a:rPr lang="en-US" sz="2100" dirty="0" smtClean="0"/>
              <a:t>per 1000 </a:t>
            </a:r>
            <a:r>
              <a:rPr lang="en-US" sz="2100" dirty="0"/>
              <a:t>live births; one of the highest rates in the world . The median age is only 19.1 </a:t>
            </a:r>
            <a:r>
              <a:rPr lang="en-US" sz="2100" dirty="0" smtClean="0"/>
              <a:t>years and life expectancy is just 56.55 years</a:t>
            </a:r>
            <a:r>
              <a:rPr lang="en-US" sz="210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Absolute and Relative Poverty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5005" y="3861048"/>
            <a:ext cx="4234987" cy="26776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100" b="1" dirty="0"/>
              <a:t>Study tips</a:t>
            </a:r>
          </a:p>
          <a:p>
            <a:pPr marL="17463">
              <a:buClr>
                <a:srgbClr val="00B050"/>
              </a:buClr>
            </a:pPr>
            <a:r>
              <a:rPr lang="en-US" sz="2100" dirty="0"/>
              <a:t>It is possible for people to be relatively well-off but still to live in absolute poverty. This is because these people than the average person yet still face financial difficulties in meeting their basic human needs.</a:t>
            </a:r>
          </a:p>
        </p:txBody>
      </p:sp>
    </p:spTree>
    <p:extLst>
      <p:ext uri="{BB962C8B-B14F-4D97-AF65-F5344CB8AC3E}">
        <p14:creationId xmlns:p14="http://schemas.microsoft.com/office/powerpoint/2010/main" val="84905411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395227" cy="569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3">
              <a:buClr>
                <a:srgbClr val="00B050"/>
              </a:buClr>
            </a:pPr>
            <a:r>
              <a:rPr lang="en-US" sz="2140" b="1" dirty="0"/>
              <a:t>Relative poverty</a:t>
            </a:r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40" dirty="0" smtClean="0"/>
              <a:t>This </a:t>
            </a:r>
            <a:r>
              <a:rPr lang="en-US" sz="2140" dirty="0"/>
              <a:t>is a comparative measure, rather than an absolute measure, </a:t>
            </a:r>
            <a:r>
              <a:rPr lang="en-US" sz="2140" dirty="0" smtClean="0"/>
              <a:t>of poverty</a:t>
            </a:r>
            <a:r>
              <a:rPr lang="en-US" sz="2140" dirty="0"/>
              <a:t>. People in absolute poverty arc undeniably </a:t>
            </a:r>
            <a:r>
              <a:rPr lang="en-US" sz="2140" dirty="0" smtClean="0"/>
              <a:t>impoverished</a:t>
            </a:r>
            <a:r>
              <a:rPr lang="en-US" sz="2140" dirty="0"/>
              <a:t>, whereas </a:t>
            </a:r>
            <a:r>
              <a:rPr lang="en-US" sz="2140" dirty="0" smtClean="0"/>
              <a:t>those in relative </a:t>
            </a:r>
            <a:r>
              <a:rPr lang="en-US" sz="2140" dirty="0"/>
              <a:t>poverty have a lower standard of living in comparison with the </a:t>
            </a:r>
            <a:r>
              <a:rPr lang="en-US" sz="2140" dirty="0" smtClean="0"/>
              <a:t>average member </a:t>
            </a:r>
            <a:r>
              <a:rPr lang="en-US" sz="2140" dirty="0"/>
              <a:t>of society. </a:t>
            </a:r>
            <a:r>
              <a:rPr lang="en-US" sz="2140" dirty="0" smtClean="0"/>
              <a:t>E.g., </a:t>
            </a:r>
            <a:r>
              <a:rPr lang="en-US" sz="2140" dirty="0"/>
              <a:t>it is rather </a:t>
            </a:r>
            <a:r>
              <a:rPr lang="en-US" sz="2140" dirty="0" smtClean="0"/>
              <a:t>pointless </a:t>
            </a:r>
            <a:r>
              <a:rPr lang="en-US" sz="2140" dirty="0"/>
              <a:t>to compare what is meant </a:t>
            </a:r>
            <a:r>
              <a:rPr lang="en-US" sz="2140" dirty="0" smtClean="0"/>
              <a:t>by poverty </a:t>
            </a:r>
            <a:r>
              <a:rPr lang="en-US" sz="2140" dirty="0"/>
              <a:t>for someone living in Singapore or Luxembourg with someone living </a:t>
            </a:r>
            <a:r>
              <a:rPr lang="en-US" sz="2140" dirty="0" smtClean="0"/>
              <a:t>in poverty </a:t>
            </a:r>
            <a:r>
              <a:rPr lang="en-US" sz="2140" dirty="0"/>
              <a:t>in Sierra Leone or Niger.</a:t>
            </a:r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40" dirty="0"/>
              <a:t>Relative poverty measures the extent to which a person's financial resources </a:t>
            </a:r>
            <a:r>
              <a:rPr lang="en-US" sz="2140" dirty="0" smtClean="0"/>
              <a:t>fall below </a:t>
            </a:r>
            <a:r>
              <a:rPr lang="en-US" sz="2140" dirty="0"/>
              <a:t>that of the </a:t>
            </a:r>
            <a:r>
              <a:rPr lang="en-US" sz="2140" dirty="0" smtClean="0"/>
              <a:t>average </a:t>
            </a:r>
            <a:r>
              <a:rPr lang="en-US" sz="2140" dirty="0"/>
              <a:t>income for the population. Although real national </a:t>
            </a:r>
            <a:r>
              <a:rPr lang="en-US" sz="2140" dirty="0" smtClean="0"/>
              <a:t>income (Chapter </a:t>
            </a:r>
            <a:r>
              <a:rPr lang="en-US" sz="2140" dirty="0"/>
              <a:t>20) and standards </a:t>
            </a:r>
            <a:r>
              <a:rPr lang="en-US" sz="2140" dirty="0" smtClean="0"/>
              <a:t>of living </a:t>
            </a:r>
            <a:r>
              <a:rPr lang="en-US" sz="2140" dirty="0"/>
              <a:t>have grown over time, these gains are </a:t>
            </a:r>
            <a:r>
              <a:rPr lang="en-US" sz="2140" dirty="0" smtClean="0"/>
              <a:t>not evenly </a:t>
            </a:r>
            <a:r>
              <a:rPr lang="en-US" sz="2140" dirty="0"/>
              <a:t>distributed across the population.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Absolute and Relative Poverty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235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3290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00" dirty="0" smtClean="0"/>
              <a:t>In </a:t>
            </a:r>
            <a:r>
              <a:rPr lang="en-US" sz="2100" dirty="0"/>
              <a:t>theory, all </a:t>
            </a:r>
            <a:r>
              <a:rPr lang="en-US" sz="2100" dirty="0" smtClean="0"/>
              <a:t>governments have </a:t>
            </a:r>
            <a:r>
              <a:rPr lang="en-US" sz="2100" dirty="0"/>
              <a:t>a range of policies to </a:t>
            </a:r>
            <a:r>
              <a:rPr lang="en-US" sz="2100" dirty="0" smtClean="0"/>
              <a:t>alleviate </a:t>
            </a:r>
            <a:r>
              <a:rPr lang="en-US" sz="2100" dirty="0"/>
              <a:t>poverty, </a:t>
            </a:r>
            <a:r>
              <a:rPr lang="en-US" sz="2100" dirty="0" smtClean="0"/>
              <a:t>although achieving </a:t>
            </a:r>
            <a:r>
              <a:rPr lang="en-US" sz="2100" dirty="0"/>
              <a:t>this in practice is </a:t>
            </a:r>
            <a:r>
              <a:rPr lang="en-US" sz="2100" dirty="0" smtClean="0"/>
              <a:t>far </a:t>
            </a:r>
            <a:r>
              <a:rPr lang="en-US" sz="2100" dirty="0"/>
              <a:t>more difficult. Such policies can be </a:t>
            </a:r>
            <a:r>
              <a:rPr lang="en-US" sz="2100" dirty="0" err="1"/>
              <a:t>categorised</a:t>
            </a:r>
            <a:r>
              <a:rPr lang="en-US" sz="2100" dirty="0"/>
              <a:t> </a:t>
            </a:r>
            <a:r>
              <a:rPr lang="en-US" sz="2100" dirty="0" smtClean="0"/>
              <a:t>as fiscal</a:t>
            </a:r>
            <a:r>
              <a:rPr lang="en-US" sz="2100" dirty="0"/>
              <a:t>, monetary and supply-side policies </a:t>
            </a:r>
            <a:r>
              <a:rPr lang="en-US" sz="2100" dirty="0" smtClean="0"/>
              <a:t>(Chapter </a:t>
            </a:r>
            <a:r>
              <a:rPr lang="en-US" sz="2100" dirty="0"/>
              <a:t>16).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600" dirty="0" smtClean="0"/>
              <a:t>P7.1 – Policies to Alleviate Poverty</a:t>
            </a:r>
            <a:endParaRPr lang="en-GB" sz="3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235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2492896"/>
            <a:ext cx="85150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Case Study: The United Nations Millennium </a:t>
            </a:r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Goals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In 2000, the United Nations devised the anti-poverty Millennium Development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Goals (MDGs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), consisting of eight international development goals to achieve by 2015: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184" t="39172" r="18454" b="16532"/>
          <a:stretch/>
        </p:blipFill>
        <p:spPr>
          <a:xfrm>
            <a:off x="1808949" y="3877890"/>
            <a:ext cx="5499355" cy="27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663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These policies </a:t>
            </a:r>
            <a:r>
              <a:rPr lang="en-US" sz="2000" dirty="0" smtClean="0"/>
              <a:t>are </a:t>
            </a:r>
            <a:r>
              <a:rPr lang="en-US" sz="2000" dirty="0"/>
              <a:t>used to redistribute income and wealth by using a combination </a:t>
            </a:r>
            <a:r>
              <a:rPr lang="en-US" sz="2000" dirty="0" smtClean="0"/>
              <a:t>of taxation </a:t>
            </a:r>
            <a:r>
              <a:rPr lang="en-US" sz="2000" dirty="0"/>
              <a:t>and government spending policies. For example: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/>
              <a:t>Progressive tax </a:t>
            </a:r>
            <a:r>
              <a:rPr lang="en-US" sz="2000" b="1" dirty="0"/>
              <a:t>systems </a:t>
            </a:r>
            <a:r>
              <a:rPr lang="en-US" sz="2000" dirty="0" smtClean="0"/>
              <a:t>(Chapter </a:t>
            </a:r>
            <a:r>
              <a:rPr lang="en-US" sz="2000" dirty="0"/>
              <a:t>17) to reduce the wide gap between the </a:t>
            </a:r>
            <a:r>
              <a:rPr lang="en-US" sz="2000" dirty="0" smtClean="0"/>
              <a:t>rich and poor </a:t>
            </a:r>
            <a:r>
              <a:rPr lang="en-US" sz="2000" dirty="0"/>
              <a:t>members of the </a:t>
            </a:r>
            <a:r>
              <a:rPr lang="en-US" sz="2000" dirty="0" smtClean="0"/>
              <a:t>country</a:t>
            </a:r>
            <a:r>
              <a:rPr lang="en-US" sz="2000" dirty="0"/>
              <a:t>. Higher-income groups pay a higher </a:t>
            </a:r>
            <a:r>
              <a:rPr lang="en-US" sz="2000" dirty="0" smtClean="0"/>
              <a:t>percentage of </a:t>
            </a:r>
            <a:r>
              <a:rPr lang="en-US" sz="2000" dirty="0"/>
              <a:t>their incomes in tax, with the tax proceeds being used by the </a:t>
            </a:r>
            <a:r>
              <a:rPr lang="en-US" sz="2000" dirty="0" smtClean="0"/>
              <a:t>government to support </a:t>
            </a:r>
            <a:r>
              <a:rPr lang="en-US" sz="2000" dirty="0"/>
              <a:t>the lower-income groups or those without any income.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/>
              <a:t>Government </a:t>
            </a:r>
            <a:r>
              <a:rPr lang="en-US" sz="2000" b="1" dirty="0"/>
              <a:t>transfer payments </a:t>
            </a:r>
            <a:r>
              <a:rPr lang="en-US" sz="2000" dirty="0" smtClean="0"/>
              <a:t>(Chapter </a:t>
            </a:r>
            <a:r>
              <a:rPr lang="en-US" sz="2000" dirty="0"/>
              <a:t>15) give the unemployed </a:t>
            </a:r>
            <a:r>
              <a:rPr lang="en-US" sz="2000" dirty="0" smtClean="0"/>
              <a:t>and disadvantaged </a:t>
            </a:r>
            <a:r>
              <a:rPr lang="en-US" sz="2000" dirty="0"/>
              <a:t>financial assistance to meet their basic needs. Examples of </a:t>
            </a:r>
            <a:r>
              <a:rPr lang="en-US" sz="2000" dirty="0" smtClean="0"/>
              <a:t>transfer payments </a:t>
            </a:r>
            <a:r>
              <a:rPr lang="en-US" sz="2000" dirty="0"/>
              <a:t>are unemployment benefit, state pension funds for the elderly and </a:t>
            </a:r>
            <a:r>
              <a:rPr lang="en-US" sz="2000" dirty="0" smtClean="0"/>
              <a:t>child benefit </a:t>
            </a:r>
            <a:r>
              <a:rPr lang="en-US" sz="2000" dirty="0"/>
              <a:t>(to reduce child poverty). This helps to provide a social safety net to </a:t>
            </a:r>
            <a:r>
              <a:rPr lang="en-US" sz="2000" dirty="0" smtClean="0"/>
              <a:t>ensure that </a:t>
            </a:r>
            <a:r>
              <a:rPr lang="en-US" sz="2000" dirty="0"/>
              <a:t>every citizen has access to basic necessities.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/>
              <a:t>Government </a:t>
            </a:r>
            <a:r>
              <a:rPr lang="en-US" sz="2000" b="1" dirty="0"/>
              <a:t>provision of basic services </a:t>
            </a:r>
            <a:r>
              <a:rPr lang="en-US" sz="2000" dirty="0"/>
              <a:t>such as health care </a:t>
            </a:r>
            <a:r>
              <a:rPr lang="en-US" sz="2000" dirty="0" smtClean="0"/>
              <a:t>services</a:t>
            </a:r>
            <a:r>
              <a:rPr lang="en-US" sz="2000" dirty="0"/>
              <a:t>, </a:t>
            </a:r>
            <a:r>
              <a:rPr lang="en-US" sz="2000" dirty="0" smtClean="0"/>
              <a:t>education and </a:t>
            </a:r>
            <a:r>
              <a:rPr lang="en-US" sz="2000" dirty="0"/>
              <a:t>housing. This helps to improve access to such basic services for </a:t>
            </a:r>
            <a:r>
              <a:rPr lang="en-US" sz="2000" dirty="0" smtClean="0"/>
              <a:t>everyone and narrows </a:t>
            </a:r>
            <a:r>
              <a:rPr lang="en-US" sz="2000" dirty="0"/>
              <a:t>the gap between the rich and the </a:t>
            </a:r>
            <a:r>
              <a:rPr lang="en-US" sz="2000" dirty="0" smtClean="0"/>
              <a:t>poor</a:t>
            </a:r>
            <a:r>
              <a:rPr lang="en-US" sz="200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Fiscal Policies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6761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03518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These policies </a:t>
            </a:r>
            <a:r>
              <a:rPr lang="en-US" sz="2400" dirty="0" smtClean="0"/>
              <a:t>are </a:t>
            </a:r>
            <a:r>
              <a:rPr lang="en-US" sz="2400" dirty="0"/>
              <a:t>used to </a:t>
            </a:r>
            <a:r>
              <a:rPr lang="en-US" sz="2400" dirty="0" smtClean="0"/>
              <a:t>control </a:t>
            </a:r>
            <a:r>
              <a:rPr lang="en-US" sz="2400" dirty="0"/>
              <a:t>the money supply by manipulating </a:t>
            </a:r>
            <a:r>
              <a:rPr lang="en-US" sz="2400" dirty="0" smtClean="0"/>
              <a:t>interest rates and </a:t>
            </a:r>
            <a:r>
              <a:rPr lang="en-US" sz="2400" dirty="0"/>
              <a:t>exchange rates: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400" b="1" dirty="0" smtClean="0"/>
              <a:t>Low interest </a:t>
            </a:r>
            <a:r>
              <a:rPr lang="en-US" sz="2400" b="1" dirty="0"/>
              <a:t>rates </a:t>
            </a:r>
            <a:r>
              <a:rPr lang="en-US" sz="2400" dirty="0"/>
              <a:t>can encourage borrowing and </a:t>
            </a:r>
            <a:r>
              <a:rPr lang="en-US" sz="2400" dirty="0" smtClean="0"/>
              <a:t>investment </a:t>
            </a:r>
            <a:r>
              <a:rPr lang="en-US" sz="2400" dirty="0"/>
              <a:t>to increase </a:t>
            </a:r>
            <a:r>
              <a:rPr lang="en-US" sz="2400" dirty="0" smtClean="0"/>
              <a:t>spending in </a:t>
            </a:r>
            <a:r>
              <a:rPr lang="en-US" sz="2400" dirty="0"/>
              <a:t>the economy. In the long </a:t>
            </a:r>
            <a:r>
              <a:rPr lang="en-US" sz="2400" dirty="0" smtClean="0"/>
              <a:t>run, </a:t>
            </a:r>
            <a:r>
              <a:rPr lang="en-US" sz="2400" dirty="0"/>
              <a:t>this can help to create more jobs and alleviate </a:t>
            </a:r>
            <a:r>
              <a:rPr lang="en-US" sz="2400" dirty="0" smtClean="0"/>
              <a:t>the problems </a:t>
            </a:r>
            <a:r>
              <a:rPr lang="en-US" sz="2400" dirty="0"/>
              <a:t>of poverty.</a:t>
            </a:r>
          </a:p>
          <a:p>
            <a:pPr marL="723900" indent="-34448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400" b="1" dirty="0" smtClean="0"/>
              <a:t>Low </a:t>
            </a:r>
            <a:r>
              <a:rPr lang="en-US" sz="2400" b="1" dirty="0"/>
              <a:t>exchange rates </a:t>
            </a:r>
            <a:r>
              <a:rPr lang="en-US" sz="2400" dirty="0" smtClean="0"/>
              <a:t>(Chapter </a:t>
            </a:r>
            <a:r>
              <a:rPr lang="en-US" sz="2400" dirty="0"/>
              <a:t>25) can encourage export sales as the price </a:t>
            </a:r>
            <a:r>
              <a:rPr lang="en-US" sz="2400" dirty="0" smtClean="0"/>
              <a:t>for foreign </a:t>
            </a:r>
            <a:r>
              <a:rPr lang="en-US" sz="2400" dirty="0"/>
              <a:t>buyers is lower. As higher export earnings help to boost GDP, this can </a:t>
            </a:r>
            <a:r>
              <a:rPr lang="en-US" sz="2400" dirty="0" smtClean="0"/>
              <a:t>also help </a:t>
            </a:r>
            <a:r>
              <a:rPr lang="en-US" sz="2400" dirty="0"/>
              <a:t>to create more jobs and wealth in the economy over time.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Monetary Policies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08773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40" dirty="0"/>
              <a:t>These policies are used to </a:t>
            </a:r>
            <a:r>
              <a:rPr lang="en-US" sz="2040" dirty="0" smtClean="0"/>
              <a:t>boost </a:t>
            </a:r>
            <a:r>
              <a:rPr lang="en-US" sz="2040" dirty="0"/>
              <a:t>the long-run </a:t>
            </a:r>
            <a:r>
              <a:rPr lang="en-US" sz="2040" dirty="0" smtClean="0"/>
              <a:t>productive </a:t>
            </a:r>
            <a:r>
              <a:rPr lang="en-US" sz="2040" dirty="0"/>
              <a:t>capacity of an economy </a:t>
            </a:r>
            <a:r>
              <a:rPr lang="en-US" sz="2040" dirty="0" smtClean="0"/>
              <a:t>(Chapter </a:t>
            </a:r>
            <a:r>
              <a:rPr lang="en-US" sz="2040" dirty="0"/>
              <a:t>16). </a:t>
            </a:r>
            <a:r>
              <a:rPr lang="en-US" sz="2040" dirty="0" smtClean="0"/>
              <a:t>E.g.:</a:t>
            </a:r>
            <a:endParaRPr lang="en-US" sz="2040" dirty="0"/>
          </a:p>
          <a:p>
            <a:pPr marL="620713" indent="-23971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40" b="1" dirty="0" smtClean="0"/>
              <a:t>Policies </a:t>
            </a:r>
            <a:r>
              <a:rPr lang="en-US" sz="2040" b="1" dirty="0"/>
              <a:t>to reduce unemployment </a:t>
            </a:r>
            <a:r>
              <a:rPr lang="en-US" sz="2040" dirty="0" smtClean="0"/>
              <a:t>(Chapter </a:t>
            </a:r>
            <a:r>
              <a:rPr lang="en-US" sz="2040" dirty="0"/>
              <a:t>19), because unemployment is </a:t>
            </a:r>
            <a:r>
              <a:rPr lang="en-US" sz="2040" dirty="0" smtClean="0"/>
              <a:t>a major </a:t>
            </a:r>
            <a:r>
              <a:rPr lang="en-US" sz="2040" dirty="0"/>
              <a:t>cause of </a:t>
            </a:r>
            <a:r>
              <a:rPr lang="en-US" sz="2040" dirty="0" smtClean="0"/>
              <a:t>poverty </a:t>
            </a:r>
            <a:r>
              <a:rPr lang="en-US" sz="2040" dirty="0"/>
              <a:t>and inequality. Examples include </a:t>
            </a:r>
            <a:r>
              <a:rPr lang="en-US" sz="2040" dirty="0" smtClean="0"/>
              <a:t>government incentives to </a:t>
            </a:r>
            <a:r>
              <a:rPr lang="en-US" sz="2040" dirty="0"/>
              <a:t>attract foreign direct investment and government-funded job creation </a:t>
            </a:r>
            <a:r>
              <a:rPr lang="en-US" sz="2040" dirty="0" smtClean="0"/>
              <a:t>and retraining </a:t>
            </a:r>
            <a:r>
              <a:rPr lang="en-US" sz="2040" dirty="0"/>
              <a:t>schemes.</a:t>
            </a:r>
          </a:p>
          <a:p>
            <a:pPr marL="620713" indent="-23971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40" dirty="0" smtClean="0"/>
              <a:t>Policies </a:t>
            </a:r>
            <a:r>
              <a:rPr lang="en-US" sz="2040" dirty="0"/>
              <a:t>to increase the </a:t>
            </a:r>
            <a:r>
              <a:rPr lang="en-US" sz="2040" b="1" dirty="0"/>
              <a:t>quantity and quality of education </a:t>
            </a:r>
            <a:r>
              <a:rPr lang="en-US" sz="2040" dirty="0"/>
              <a:t>in the economy. Over </a:t>
            </a:r>
            <a:r>
              <a:rPr lang="en-US" sz="2040" dirty="0" smtClean="0"/>
              <a:t>time, this </a:t>
            </a:r>
            <a:r>
              <a:rPr lang="en-US" sz="2040" dirty="0"/>
              <a:t>will help to improve the human capital and productive capacity of the country.</a:t>
            </a:r>
          </a:p>
          <a:p>
            <a:pPr marL="620713" indent="-23971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40" b="1" dirty="0" smtClean="0"/>
              <a:t>Sustained </a:t>
            </a:r>
            <a:r>
              <a:rPr lang="en-US" sz="2040" b="1" dirty="0"/>
              <a:t>economic </a:t>
            </a:r>
            <a:r>
              <a:rPr lang="en-US" sz="2040" b="1" dirty="0" smtClean="0"/>
              <a:t>growth</a:t>
            </a:r>
            <a:r>
              <a:rPr lang="en-US" sz="2040" dirty="0"/>
              <a:t>, which helps to create more income and wealth </a:t>
            </a:r>
            <a:r>
              <a:rPr lang="en-US" sz="2040" dirty="0" smtClean="0"/>
              <a:t>for the </a:t>
            </a:r>
            <a:r>
              <a:rPr lang="en-US" sz="2040" dirty="0"/>
              <a:t>country </a:t>
            </a:r>
            <a:r>
              <a:rPr lang="en-US" sz="2040" dirty="0" smtClean="0"/>
              <a:t>(Chapter </a:t>
            </a:r>
            <a:r>
              <a:rPr lang="en-US" sz="2040" dirty="0"/>
              <a:t>20). This can then be redistributed to the deprived </a:t>
            </a:r>
            <a:r>
              <a:rPr lang="en-US" sz="2040" dirty="0" smtClean="0"/>
              <a:t>and underprivileged </a:t>
            </a:r>
            <a:r>
              <a:rPr lang="en-US" sz="2040" dirty="0"/>
              <a:t>members of society.</a:t>
            </a:r>
          </a:p>
          <a:p>
            <a:pPr marL="620713" indent="-23971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40" b="1" dirty="0" smtClean="0"/>
              <a:t>Labour </a:t>
            </a:r>
            <a:r>
              <a:rPr lang="en-US" sz="2040" b="1" dirty="0"/>
              <a:t>market reforms </a:t>
            </a:r>
            <a:r>
              <a:rPr lang="en-US" sz="2040" dirty="0"/>
              <a:t>to improve the efficiency and productivity of the </a:t>
            </a:r>
            <a:r>
              <a:rPr lang="en-US" sz="2040" dirty="0" smtClean="0"/>
              <a:t>workforce (Chapter </a:t>
            </a:r>
            <a:r>
              <a:rPr lang="en-US" sz="2040" dirty="0"/>
              <a:t>11). The introduction </a:t>
            </a:r>
            <a:r>
              <a:rPr lang="en-US" sz="2040" dirty="0" smtClean="0"/>
              <a:t>of a </a:t>
            </a:r>
            <a:r>
              <a:rPr lang="en-US" sz="2040" dirty="0"/>
              <a:t>national minimum </a:t>
            </a:r>
            <a:r>
              <a:rPr lang="en-US" sz="2040" dirty="0" smtClean="0"/>
              <a:t>wage, </a:t>
            </a:r>
            <a:r>
              <a:rPr lang="en-US" sz="2040" dirty="0"/>
              <a:t>or imposing </a:t>
            </a:r>
            <a:r>
              <a:rPr lang="en-US" sz="2040" dirty="0" smtClean="0"/>
              <a:t>a higher </a:t>
            </a:r>
            <a:r>
              <a:rPr lang="en-US" sz="2040" dirty="0"/>
              <a:t>minimum wage rate, can improve the standards of living for </a:t>
            </a:r>
            <a:r>
              <a:rPr lang="en-US" sz="2040" dirty="0" smtClean="0"/>
              <a:t>low-income households</a:t>
            </a:r>
            <a:r>
              <a:rPr lang="en-US" sz="204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Supply-Side Policies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5869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Syllabus Aims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dirty="0" smtClean="0"/>
              <a:t>The </a:t>
            </a:r>
            <a:r>
              <a:rPr lang="en-US" dirty="0"/>
              <a:t>aims below describe the educational purposes of a course in economics for the Cambridge </a:t>
            </a:r>
            <a:r>
              <a:rPr lang="en-US" dirty="0" smtClean="0"/>
              <a:t>IGCSE exam</a:t>
            </a:r>
            <a:r>
              <a:rPr lang="en-US" dirty="0"/>
              <a:t>.</a:t>
            </a:r>
          </a:p>
          <a:p>
            <a:pPr marL="45720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dirty="0"/>
              <a:t>The aims are to: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knowledge and understanding of economic terminology, principles and theories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basic economic numeracy and literacy and their ability to handle simple </a:t>
            </a:r>
            <a:r>
              <a:rPr lang="en-US" dirty="0" smtClean="0"/>
              <a:t>data including </a:t>
            </a:r>
            <a:r>
              <a:rPr lang="en-US" dirty="0"/>
              <a:t>graphs and diagrams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ability to use the tools of economic analysis in particular situations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Show </a:t>
            </a:r>
            <a:r>
              <a:rPr lang="en-US" dirty="0"/>
              <a:t>candidates how to identify and discriminate between differing sources of information and how </a:t>
            </a:r>
            <a:r>
              <a:rPr lang="en-US" dirty="0" smtClean="0"/>
              <a:t>to distinguish </a:t>
            </a:r>
            <a:r>
              <a:rPr lang="en-US" dirty="0"/>
              <a:t>between facts and value judgements in economic issues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ability to use economic skills (with reference to individuals, groups </a:t>
            </a:r>
            <a:r>
              <a:rPr lang="en-US" dirty="0" smtClean="0"/>
              <a:t>and organisations</a:t>
            </a:r>
            <a:r>
              <a:rPr lang="en-US" dirty="0"/>
              <a:t>) to understand better the world in which they live</a:t>
            </a:r>
          </a:p>
          <a:p>
            <a:pPr marL="803275" indent="-341313">
              <a:buClr>
                <a:srgbClr val="00B050"/>
              </a:buClr>
              <a:buFont typeface="+mj-lt"/>
              <a:buAutoNum type="arabicPeriod"/>
            </a:pPr>
            <a:r>
              <a:rPr lang="en-US" dirty="0" smtClean="0"/>
              <a:t>Develop </a:t>
            </a:r>
            <a:r>
              <a:rPr lang="en-US" dirty="0"/>
              <a:t>candidates’ understanding of the economies of developed and developing nations and </a:t>
            </a:r>
            <a:r>
              <a:rPr lang="en-US" dirty="0" smtClean="0"/>
              <a:t>of the </a:t>
            </a:r>
            <a:r>
              <a:rPr lang="en-US" dirty="0"/>
              <a:t>relationships between them; and to develop their appreciation of these relationships from </a:t>
            </a:r>
            <a:r>
              <a:rPr lang="en-US" dirty="0" smtClean="0"/>
              <a:t>the perspective </a:t>
            </a:r>
            <a:r>
              <a:rPr lang="en-US" dirty="0"/>
              <a:t>of both developed and developing nations.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82840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00" dirty="0"/>
              <a:t>A fourth and final policy that can be used to alleviate poverty is foreign :</a:t>
            </a:r>
            <a:r>
              <a:rPr lang="en-US" sz="2100" dirty="0" err="1"/>
              <a:t>iid</a:t>
            </a:r>
            <a:r>
              <a:rPr lang="en-US" sz="2100" dirty="0"/>
              <a:t>. </a:t>
            </a:r>
            <a:r>
              <a:rPr lang="en-US" sz="2100" dirty="0" smtClean="0"/>
              <a:t>Fiscal, monetary </a:t>
            </a:r>
            <a:r>
              <a:rPr lang="en-US" sz="2100" dirty="0"/>
              <a:t>and supply-side policies tend to be internal methods: that is, they </a:t>
            </a:r>
            <a:r>
              <a:rPr lang="en-US" sz="2100" dirty="0" smtClean="0"/>
              <a:t>are within </a:t>
            </a:r>
            <a:r>
              <a:rPr lang="en-US" sz="2100" dirty="0"/>
              <a:t>the control of the domestic </a:t>
            </a:r>
            <a:r>
              <a:rPr lang="en-US" sz="2100" dirty="0" smtClean="0"/>
              <a:t>government</a:t>
            </a:r>
            <a:r>
              <a:rPr lang="en-US" sz="2100" dirty="0"/>
              <a:t>. </a:t>
            </a:r>
            <a:r>
              <a:rPr lang="en-US" sz="2100" dirty="0" smtClean="0"/>
              <a:t>However</a:t>
            </a:r>
            <a:r>
              <a:rPr lang="en-US" sz="2100" dirty="0"/>
              <a:t>, with foreign aid </a:t>
            </a:r>
            <a:r>
              <a:rPr lang="en-US" sz="2100" dirty="0" smtClean="0"/>
              <a:t>there is </a:t>
            </a:r>
            <a:r>
              <a:rPr lang="en-US" sz="2100" dirty="0"/>
              <a:t>a huge reliance on the donor - something that cannot be </a:t>
            </a:r>
            <a:r>
              <a:rPr lang="en-US" sz="2100" dirty="0" smtClean="0"/>
              <a:t>controlled </a:t>
            </a:r>
            <a:r>
              <a:rPr lang="en-US" sz="2100" dirty="0"/>
              <a:t>by </a:t>
            </a:r>
            <a:r>
              <a:rPr lang="en-US" sz="2100" dirty="0" smtClean="0"/>
              <a:t>the government</a:t>
            </a:r>
            <a:r>
              <a:rPr lang="en-US" sz="2100" dirty="0"/>
              <a:t>. </a:t>
            </a:r>
            <a:endParaRPr lang="en-US" sz="2100" dirty="0" smtClean="0"/>
          </a:p>
          <a:p>
            <a:pPr marL="360363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100" dirty="0" smtClean="0"/>
              <a:t>Foreign </a:t>
            </a:r>
            <a:r>
              <a:rPr lang="en-US" sz="2100" dirty="0"/>
              <a:t>aid can be a stimulus for reducing </a:t>
            </a:r>
            <a:r>
              <a:rPr lang="en-US" sz="2100" dirty="0" smtClean="0"/>
              <a:t>poverty</a:t>
            </a:r>
            <a:r>
              <a:rPr lang="en-US" sz="2100" dirty="0"/>
              <a:t>, inequalities </a:t>
            </a:r>
            <a:r>
              <a:rPr lang="en-US" sz="2100" dirty="0" smtClean="0"/>
              <a:t>and unemployment </a:t>
            </a:r>
            <a:r>
              <a:rPr lang="en-US" sz="2100" dirty="0"/>
              <a:t>in the economy. Successful foreign aid programs help to </a:t>
            </a:r>
            <a:r>
              <a:rPr lang="en-US" sz="2100" dirty="0" smtClean="0"/>
              <a:t>increase the </a:t>
            </a:r>
            <a:r>
              <a:rPr lang="en-US" sz="2100" dirty="0"/>
              <a:t>country's </a:t>
            </a:r>
            <a:r>
              <a:rPr lang="en-US" sz="2100" dirty="0" smtClean="0"/>
              <a:t>productive </a:t>
            </a:r>
            <a:r>
              <a:rPr lang="en-US" sz="2100" dirty="0"/>
              <a:t>capacity, thus shifting out its production possibility </a:t>
            </a:r>
            <a:r>
              <a:rPr lang="en-US" sz="2100" dirty="0" smtClean="0"/>
              <a:t>curve (Chapter </a:t>
            </a:r>
            <a:r>
              <a:rPr lang="en-US" sz="2100" dirty="0"/>
              <a:t>1). There are various forms </a:t>
            </a:r>
            <a:r>
              <a:rPr lang="en-US" sz="2100" dirty="0" smtClean="0"/>
              <a:t>of foreign </a:t>
            </a:r>
            <a:r>
              <a:rPr lang="en-US" sz="2100" dirty="0"/>
              <a:t>aid that can be used to tackle </a:t>
            </a:r>
            <a:r>
              <a:rPr lang="en-US" sz="2100" dirty="0" smtClean="0"/>
              <a:t>the problems of poverty</a:t>
            </a:r>
            <a:r>
              <a:rPr lang="en-US" sz="2100" dirty="0"/>
              <a:t>: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100" b="1" dirty="0" smtClean="0"/>
              <a:t>Bilateral </a:t>
            </a:r>
            <a:r>
              <a:rPr lang="en-US" sz="2100" b="1" dirty="0"/>
              <a:t>foreign aid </a:t>
            </a:r>
            <a:r>
              <a:rPr lang="en-US" sz="2100" dirty="0"/>
              <a:t>- This is official financial assistance from one </a:t>
            </a:r>
            <a:r>
              <a:rPr lang="en-US" sz="2100" dirty="0" smtClean="0"/>
              <a:t>government to </a:t>
            </a:r>
            <a:r>
              <a:rPr lang="en-US" sz="2100" dirty="0"/>
              <a:t>another, usually due to political and economic interests. It provides </a:t>
            </a:r>
            <a:r>
              <a:rPr lang="en-US" sz="2100" dirty="0" smtClean="0"/>
              <a:t>immediate access </a:t>
            </a:r>
            <a:r>
              <a:rPr lang="en-US" sz="2100" dirty="0"/>
              <a:t>to aid.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100" b="1" dirty="0" smtClean="0"/>
              <a:t>Multilateral </a:t>
            </a:r>
            <a:r>
              <a:rPr lang="en-US" sz="2100" b="1" dirty="0"/>
              <a:t>foreign aid </a:t>
            </a:r>
            <a:r>
              <a:rPr lang="en-US" sz="2100" dirty="0"/>
              <a:t>- This is official financial assistance from more </a:t>
            </a:r>
            <a:r>
              <a:rPr lang="en-US" sz="2100" dirty="0" smtClean="0"/>
              <a:t>than one </a:t>
            </a:r>
            <a:r>
              <a:rPr lang="en-US" sz="2100" dirty="0"/>
              <a:t>source, such as foreign </a:t>
            </a:r>
            <a:r>
              <a:rPr lang="en-US" sz="2100" dirty="0" smtClean="0"/>
              <a:t>governments</a:t>
            </a:r>
            <a:r>
              <a:rPr lang="en-US" sz="2100" dirty="0"/>
              <a:t>, international organisations </a:t>
            </a:r>
            <a:r>
              <a:rPr lang="en-US" sz="2100" dirty="0" smtClean="0"/>
              <a:t>such as </a:t>
            </a:r>
            <a:r>
              <a:rPr lang="en-US" sz="2100" dirty="0"/>
              <a:t>the </a:t>
            </a:r>
            <a:r>
              <a:rPr lang="en-US" sz="2100" dirty="0" smtClean="0"/>
              <a:t>World </a:t>
            </a:r>
            <a:r>
              <a:rPr lang="en-US" sz="2100" dirty="0"/>
              <a:t>Bank, and non-governmental organisations such as Oxfam </a:t>
            </a:r>
            <a:r>
              <a:rPr lang="en-US" sz="2100" dirty="0" smtClean="0"/>
              <a:t>and </a:t>
            </a:r>
            <a:r>
              <a:rPr lang="en-US" sz="2100" dirty="0" err="1" smtClean="0"/>
              <a:t>Unicef</a:t>
            </a:r>
            <a:r>
              <a:rPr lang="en-US" sz="2100" dirty="0" smtClean="0"/>
              <a:t>.</a:t>
            </a:r>
            <a:endParaRPr lang="en-US" sz="21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Foreign Aid Policies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1291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200" b="1" dirty="0" smtClean="0"/>
              <a:t>Development </a:t>
            </a:r>
            <a:r>
              <a:rPr lang="en-US" sz="2200" b="1" dirty="0"/>
              <a:t>aid </a:t>
            </a:r>
            <a:r>
              <a:rPr lang="en-US" sz="2200" dirty="0"/>
              <a:t>- This is official financial assistance from </a:t>
            </a:r>
            <a:r>
              <a:rPr lang="en-US" sz="2200" dirty="0" smtClean="0"/>
              <a:t>governments and agencies </a:t>
            </a:r>
            <a:r>
              <a:rPr lang="en-US" sz="2200" dirty="0"/>
              <a:t>such as the World Bank to fund the economic </a:t>
            </a:r>
            <a:r>
              <a:rPr lang="en-US" sz="2200" dirty="0" smtClean="0"/>
              <a:t>development </a:t>
            </a:r>
            <a:r>
              <a:rPr lang="en-US" sz="2200" dirty="0"/>
              <a:t>of a </a:t>
            </a:r>
            <a:r>
              <a:rPr lang="en-US" sz="2200" dirty="0" smtClean="0"/>
              <a:t>country, thus </a:t>
            </a:r>
            <a:r>
              <a:rPr lang="en-US" sz="2200" dirty="0"/>
              <a:t>helping to alleviate </a:t>
            </a:r>
            <a:r>
              <a:rPr lang="en-US" sz="2200" dirty="0" smtClean="0"/>
              <a:t>poverty </a:t>
            </a:r>
            <a:r>
              <a:rPr lang="en-US" sz="2200" dirty="0"/>
              <a:t>in the long </a:t>
            </a:r>
            <a:r>
              <a:rPr lang="en-US" sz="2200" dirty="0" smtClean="0"/>
              <a:t>run.</a:t>
            </a:r>
            <a:endParaRPr lang="en-US" sz="2200" dirty="0"/>
          </a:p>
          <a:p>
            <a:pPr marL="361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200" b="1" dirty="0" smtClean="0"/>
              <a:t>Humanitarian </a:t>
            </a:r>
            <a:r>
              <a:rPr lang="en-US" sz="2200" b="1" dirty="0"/>
              <a:t>aid </a:t>
            </a:r>
            <a:r>
              <a:rPr lang="en-US" sz="2200" dirty="0"/>
              <a:t>- This is philanthropic (charitable) financial assistance </a:t>
            </a:r>
            <a:r>
              <a:rPr lang="en-US" sz="2200" dirty="0" smtClean="0"/>
              <a:t>for saving </a:t>
            </a:r>
            <a:r>
              <a:rPr lang="en-US" sz="2200" dirty="0"/>
              <a:t>lives and maintaining human dignity. It is often used in response to </a:t>
            </a:r>
            <a:r>
              <a:rPr lang="en-US" sz="2200" dirty="0" smtClean="0"/>
              <a:t>major crises </a:t>
            </a:r>
            <a:r>
              <a:rPr lang="en-US" sz="2200" dirty="0"/>
              <a:t>such as natural disasters and outbreaks of infectious diseases. </a:t>
            </a:r>
            <a:r>
              <a:rPr lang="en-US" sz="2200" dirty="0" smtClean="0"/>
              <a:t>Examples include </a:t>
            </a:r>
            <a:r>
              <a:rPr lang="en-US" sz="2200" dirty="0"/>
              <a:t>medical aid, food aid and emergency relief assistance.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Foreign Aid Policies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992" y="4437112"/>
            <a:ext cx="8496480" cy="21236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2200" b="1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  <a:p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pairs, research the roles of the World Bank and the International Monetary Fund (IMF)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promoting economic development. What are the terms and conditions of the loans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that they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make to countries? How does the World Bank differ from the IMF? Be prepared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 your findings to the class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7397111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>
              <a:buClr>
                <a:srgbClr val="00B050"/>
              </a:buClr>
            </a:pPr>
            <a:r>
              <a:rPr lang="en-US" sz="2200" b="1" dirty="0">
                <a:solidFill>
                  <a:srgbClr val="FF0000"/>
                </a:solidFill>
              </a:rPr>
              <a:t>Chapter review questions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How </a:t>
            </a:r>
            <a:r>
              <a:rPr lang="en-US" sz="2200" dirty="0">
                <a:solidFill>
                  <a:srgbClr val="FF0000"/>
                </a:solidFill>
              </a:rPr>
              <a:t>does the World Bank classify countries in terms of </a:t>
            </a:r>
            <a:r>
              <a:rPr lang="en-US" sz="2200" dirty="0" smtClean="0">
                <a:solidFill>
                  <a:srgbClr val="FF0000"/>
                </a:solidFill>
              </a:rPr>
              <a:t>economic development</a:t>
            </a:r>
            <a:r>
              <a:rPr lang="en-US" sz="2200" dirty="0">
                <a:solidFill>
                  <a:srgbClr val="FF0000"/>
                </a:solidFill>
              </a:rPr>
              <a:t>?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Distinguish </a:t>
            </a:r>
            <a:r>
              <a:rPr lang="en-US" sz="2200" dirty="0">
                <a:solidFill>
                  <a:srgbClr val="FF0000"/>
                </a:solidFill>
              </a:rPr>
              <a:t>between more economically developed and less </a:t>
            </a:r>
            <a:r>
              <a:rPr lang="en-US" sz="2200" dirty="0" smtClean="0">
                <a:solidFill>
                  <a:srgbClr val="FF0000"/>
                </a:solidFill>
              </a:rPr>
              <a:t>economically developed </a:t>
            </a:r>
            <a:r>
              <a:rPr lang="en-US" sz="2200" dirty="0">
                <a:solidFill>
                  <a:srgbClr val="FF0000"/>
                </a:solidFill>
              </a:rPr>
              <a:t>countries.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What </a:t>
            </a:r>
            <a:r>
              <a:rPr lang="en-US" sz="2200" dirty="0">
                <a:solidFill>
                  <a:srgbClr val="FF0000"/>
                </a:solidFill>
              </a:rPr>
              <a:t>is the Human Development Index?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What </a:t>
            </a:r>
            <a:r>
              <a:rPr lang="en-US" sz="2200" dirty="0">
                <a:solidFill>
                  <a:srgbClr val="FF0000"/>
                </a:solidFill>
              </a:rPr>
              <a:t>are the criticisms of using the HDI as a measure of standards of living?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What </a:t>
            </a:r>
            <a:r>
              <a:rPr lang="en-US" sz="2200" dirty="0">
                <a:solidFill>
                  <a:srgbClr val="FF0000"/>
                </a:solidFill>
              </a:rPr>
              <a:t>are the main characteristics of less economically developed countries?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Define </a:t>
            </a:r>
            <a:r>
              <a:rPr lang="en-US" sz="2200" dirty="0">
                <a:solidFill>
                  <a:srgbClr val="FF0000"/>
                </a:solidFill>
              </a:rPr>
              <a:t>the term 'standards of living'.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FF0000"/>
                </a:solidFill>
              </a:rPr>
              <a:t>Why do standards of living vary within and between countries?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>
                <a:solidFill>
                  <a:srgbClr val="FF0000"/>
                </a:solidFill>
              </a:rPr>
              <a:t>Distinguish between absolute poverty and relative poverty.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What </a:t>
            </a:r>
            <a:r>
              <a:rPr lang="en-US" sz="2200" dirty="0">
                <a:solidFill>
                  <a:srgbClr val="FF0000"/>
                </a:solidFill>
              </a:rPr>
              <a:t>is the poverty line?</a:t>
            </a:r>
          </a:p>
          <a:p>
            <a:pPr marL="476250" indent="-4572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</a:rPr>
              <a:t>What </a:t>
            </a:r>
            <a:r>
              <a:rPr lang="en-US" sz="2200" dirty="0">
                <a:solidFill>
                  <a:srgbClr val="FF0000"/>
                </a:solidFill>
              </a:rPr>
              <a:t>are the main policies that can be used to alleviate poverty?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P7.1 – Foreign Aid Policies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hlinkClick r:id="rId3" action="ppaction://hlinkfile"/>
          </p:cNvPr>
          <p:cNvSpPr txBox="1"/>
          <p:nvPr/>
        </p:nvSpPr>
        <p:spPr>
          <a:xfrm>
            <a:off x="8331108" y="1052736"/>
            <a:ext cx="561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5046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>
              <a:buClr>
                <a:srgbClr val="00B050"/>
              </a:buClr>
            </a:pPr>
            <a:r>
              <a:rPr lang="en-US" sz="2200" dirty="0"/>
              <a:t>The </a:t>
            </a:r>
            <a:r>
              <a:rPr lang="en-US" sz="2200" b="1" dirty="0">
                <a:solidFill>
                  <a:srgbClr val="FF0000"/>
                </a:solidFill>
              </a:rPr>
              <a:t>birth rate </a:t>
            </a:r>
            <a:r>
              <a:rPr lang="en-US" sz="2200" dirty="0"/>
              <a:t>measures the number of live births per thousand of the population in a year.</a:t>
            </a:r>
          </a:p>
          <a:p>
            <a:pPr marL="19050">
              <a:buClr>
                <a:srgbClr val="00B050"/>
              </a:buClr>
            </a:pPr>
            <a:r>
              <a:rPr lang="en-US" sz="2200" dirty="0"/>
              <a:t>The </a:t>
            </a:r>
            <a:r>
              <a:rPr lang="en-US" sz="2200" b="1" dirty="0">
                <a:solidFill>
                  <a:srgbClr val="FF0000"/>
                </a:solidFill>
              </a:rPr>
              <a:t>death rate </a:t>
            </a:r>
            <a:r>
              <a:rPr lang="en-US" sz="2200" dirty="0"/>
              <a:t>measures the number of deaths per thousand of the population in a year.</a:t>
            </a:r>
          </a:p>
          <a:p>
            <a:pPr marL="19050">
              <a:buClr>
                <a:srgbClr val="00B050"/>
              </a:buClr>
            </a:pPr>
            <a:r>
              <a:rPr lang="en-US" sz="2200" b="1" dirty="0">
                <a:solidFill>
                  <a:srgbClr val="FF0000"/>
                </a:solidFill>
              </a:rPr>
              <a:t>Demographics</a:t>
            </a:r>
            <a:r>
              <a:rPr lang="en-US" sz="2200" dirty="0"/>
              <a:t> is the study of population distribution and trends.</a:t>
            </a:r>
          </a:p>
          <a:p>
            <a:pPr marL="19050">
              <a:buClr>
                <a:srgbClr val="00B050"/>
              </a:buClr>
            </a:pPr>
            <a:r>
              <a:rPr lang="en-US" sz="2200" dirty="0"/>
              <a:t>The </a:t>
            </a:r>
            <a:r>
              <a:rPr lang="en-US" sz="2200" b="1" dirty="0">
                <a:solidFill>
                  <a:srgbClr val="FF0000"/>
                </a:solidFill>
              </a:rPr>
              <a:t>dependency ratio </a:t>
            </a:r>
            <a:r>
              <a:rPr lang="en-US" sz="2200" dirty="0"/>
              <a:t>is a comparison of the number of people who are not in the </a:t>
            </a:r>
            <a:r>
              <a:rPr lang="en-US" sz="2200" dirty="0" smtClean="0"/>
              <a:t>labour force </a:t>
            </a:r>
            <a:r>
              <a:rPr lang="en-US" sz="2200" dirty="0"/>
              <a:t>with the number of people in active paid employment.</a:t>
            </a:r>
          </a:p>
          <a:p>
            <a:pPr marL="19050">
              <a:buClr>
                <a:srgbClr val="00B050"/>
              </a:buClr>
            </a:pPr>
            <a:r>
              <a:rPr lang="en-US" sz="2200" dirty="0"/>
              <a:t>The </a:t>
            </a:r>
            <a:r>
              <a:rPr lang="en-US" sz="2200" b="1" dirty="0">
                <a:solidFill>
                  <a:srgbClr val="FF0000"/>
                </a:solidFill>
              </a:rPr>
              <a:t>fertility rate </a:t>
            </a:r>
            <a:r>
              <a:rPr lang="en-US" sz="2200" dirty="0"/>
              <a:t>measures the average number of births per woman. It is used as </a:t>
            </a:r>
            <a:r>
              <a:rPr lang="en-US" sz="2200" dirty="0" smtClean="0"/>
              <a:t>a component </a:t>
            </a:r>
            <a:r>
              <a:rPr lang="en-US" sz="2200" dirty="0"/>
              <a:t>in the measurement of population growth.</a:t>
            </a:r>
          </a:p>
          <a:p>
            <a:pPr marL="19050">
              <a:buClr>
                <a:srgbClr val="00B050"/>
              </a:buClr>
            </a:pPr>
            <a:r>
              <a:rPr lang="en-US" sz="2200" b="1" dirty="0" smtClean="0">
                <a:solidFill>
                  <a:srgbClr val="FF0000"/>
                </a:solidFill>
              </a:rPr>
              <a:t>Life expectancy </a:t>
            </a:r>
            <a:r>
              <a:rPr lang="en-US" sz="2200" dirty="0" smtClean="0"/>
              <a:t>measures the number of years an average person in the country is expected to </a:t>
            </a:r>
            <a:r>
              <a:rPr lang="en-US" sz="2200" dirty="0"/>
              <a:t>live.</a:t>
            </a:r>
          </a:p>
          <a:p>
            <a:pPr marL="19050">
              <a:buClr>
                <a:srgbClr val="00B050"/>
              </a:buClr>
            </a:pPr>
            <a:r>
              <a:rPr lang="en-US" sz="2200" dirty="0"/>
              <a:t>The </a:t>
            </a:r>
            <a:r>
              <a:rPr lang="en-US" sz="2200" b="1" dirty="0">
                <a:solidFill>
                  <a:srgbClr val="FF0000"/>
                </a:solidFill>
              </a:rPr>
              <a:t>net migration rate </a:t>
            </a:r>
            <a:r>
              <a:rPr lang="en-US" sz="2200" dirty="0"/>
              <a:t>measures the difference between immigration and emigration </a:t>
            </a:r>
            <a:r>
              <a:rPr lang="en-US" sz="2200" dirty="0" smtClean="0"/>
              <a:t>rates for </a:t>
            </a:r>
            <a:r>
              <a:rPr lang="en-US" sz="2200" dirty="0"/>
              <a:t>a country, thus indicating the physical movement of people into and out of the country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Factors that Affect Population Growth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250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5586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>
              <a:buClr>
                <a:srgbClr val="00B050"/>
              </a:buClr>
            </a:pPr>
            <a:r>
              <a:rPr lang="en-US" sz="2400" b="1" dirty="0">
                <a:solidFill>
                  <a:srgbClr val="FF0000"/>
                </a:solidFill>
              </a:rPr>
              <a:t>Optimum population </a:t>
            </a:r>
            <a:r>
              <a:rPr lang="en-US" sz="2400" dirty="0"/>
              <a:t>exists when the output of goods and services per head of the population is </a:t>
            </a:r>
            <a:r>
              <a:rPr lang="en-US" sz="2400" dirty="0" err="1"/>
              <a:t>maximised</a:t>
            </a:r>
            <a:r>
              <a:rPr lang="en-US" sz="2400" dirty="0"/>
              <a:t>.</a:t>
            </a:r>
          </a:p>
          <a:p>
            <a:pPr marL="19050">
              <a:buClr>
                <a:srgbClr val="00B050"/>
              </a:buClr>
            </a:pPr>
            <a:r>
              <a:rPr lang="en-US" sz="2400" b="1" dirty="0" smtClean="0">
                <a:solidFill>
                  <a:srgbClr val="FF0000"/>
                </a:solidFill>
              </a:rPr>
              <a:t>Population</a:t>
            </a:r>
            <a:r>
              <a:rPr lang="en-US" sz="2400" dirty="0" smtClean="0"/>
              <a:t> refers to the total number of inhabitants of a particular country</a:t>
            </a:r>
            <a:r>
              <a:rPr lang="en-US" sz="2400" dirty="0"/>
              <a:t>.</a:t>
            </a:r>
          </a:p>
          <a:p>
            <a:pPr marL="19050">
              <a:buClr>
                <a:srgbClr val="00B050"/>
              </a:buClr>
            </a:pPr>
            <a:r>
              <a:rPr lang="en-US" sz="2400" b="1" dirty="0" smtClean="0">
                <a:solidFill>
                  <a:srgbClr val="FF0000"/>
                </a:solidFill>
              </a:rPr>
              <a:t>Population growth </a:t>
            </a:r>
            <a:r>
              <a:rPr lang="en-US" sz="2400" dirty="0" smtClean="0"/>
              <a:t>refers to the rate of change in the size of a country's population</a:t>
            </a:r>
            <a:r>
              <a:rPr lang="en-US" sz="2400" dirty="0"/>
              <a:t>.</a:t>
            </a:r>
          </a:p>
          <a:p>
            <a:pPr marL="19050">
              <a:buClr>
                <a:srgbClr val="00B050"/>
              </a:buClr>
            </a:pPr>
            <a:r>
              <a:rPr lang="en-US" sz="2400" b="1" dirty="0" smtClean="0">
                <a:solidFill>
                  <a:srgbClr val="FF0000"/>
                </a:solidFill>
              </a:rPr>
              <a:t>Population pyramids </a:t>
            </a:r>
            <a:r>
              <a:rPr lang="en-US" sz="2400" dirty="0" smtClean="0"/>
              <a:t>are a graphical representation of the age and gender distribution of a country's </a:t>
            </a:r>
            <a:r>
              <a:rPr lang="en-US" sz="2400" dirty="0"/>
              <a:t>population.</a:t>
            </a:r>
          </a:p>
          <a:p>
            <a:pPr marL="19050">
              <a:buClr>
                <a:srgbClr val="00B050"/>
              </a:buClr>
            </a:pPr>
            <a:r>
              <a:rPr lang="en-US" sz="2400" dirty="0"/>
              <a:t>The </a:t>
            </a:r>
            <a:r>
              <a:rPr lang="en-US" sz="2400" b="1" dirty="0" smtClean="0">
                <a:solidFill>
                  <a:srgbClr val="FF0000"/>
                </a:solidFill>
              </a:rPr>
              <a:t>replacement fertility rate </a:t>
            </a:r>
            <a:r>
              <a:rPr lang="en-US" sz="2400" dirty="0" smtClean="0"/>
              <a:t>is </a:t>
            </a:r>
            <a:r>
              <a:rPr lang="en-US" sz="2400" dirty="0"/>
              <a:t>the number of children whom the average women </a:t>
            </a:r>
            <a:r>
              <a:rPr lang="en-US" sz="2400" dirty="0" smtClean="0"/>
              <a:t>must have to replace the existing population and maintain a stable population size</a:t>
            </a:r>
            <a:r>
              <a:rPr lang="en-US" sz="2400" dirty="0"/>
              <a:t>.</a:t>
            </a:r>
          </a:p>
          <a:p>
            <a:pPr marL="19050">
              <a:buClr>
                <a:srgbClr val="00B050"/>
              </a:buClr>
            </a:pPr>
            <a:r>
              <a:rPr lang="en-US" sz="2400" b="1" dirty="0" smtClean="0">
                <a:solidFill>
                  <a:srgbClr val="FF0000"/>
                </a:solidFill>
              </a:rPr>
              <a:t>Working population </a:t>
            </a:r>
            <a:r>
              <a:rPr lang="en-US" sz="2400" dirty="0" smtClean="0"/>
              <a:t>refers to the active labour force aged 15- </a:t>
            </a:r>
            <a:r>
              <a:rPr lang="en-US" sz="2400" dirty="0"/>
              <a:t>65</a:t>
            </a:r>
            <a:r>
              <a:rPr lang="en-US" sz="2400" dirty="0" smtClean="0"/>
              <a:t>, i.e</a:t>
            </a:r>
            <a:r>
              <a:rPr lang="en-US" sz="2400" dirty="0"/>
              <a:t>. </a:t>
            </a:r>
            <a:r>
              <a:rPr lang="en-US" sz="2400" dirty="0" smtClean="0"/>
              <a:t>those who are willing and </a:t>
            </a:r>
            <a:r>
              <a:rPr lang="en-US" sz="2400" dirty="0"/>
              <a:t>able to work. This consists of those in paid employment, the self-employed and </a:t>
            </a:r>
            <a:r>
              <a:rPr lang="en-US" sz="2400" dirty="0" smtClean="0"/>
              <a:t>the unemployed</a:t>
            </a:r>
            <a:r>
              <a:rPr lang="en-US" sz="240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Factors that Affect Population Growth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250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6177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39522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600" b="1" dirty="0">
                <a:solidFill>
                  <a:srgbClr val="FF0000"/>
                </a:solidFill>
              </a:rPr>
              <a:t>Population</a:t>
            </a:r>
            <a:r>
              <a:rPr lang="en-US" sz="2600" dirty="0"/>
              <a:t> refers to the total number of </a:t>
            </a:r>
            <a:r>
              <a:rPr lang="en-US" sz="2600" dirty="0" smtClean="0"/>
              <a:t>inhabitants </a:t>
            </a:r>
            <a:r>
              <a:rPr lang="en-US" sz="2600" dirty="0"/>
              <a:t>of a particular </a:t>
            </a:r>
            <a:r>
              <a:rPr lang="en-US" sz="2600" dirty="0" smtClean="0"/>
              <a:t>country. Economists </a:t>
            </a:r>
            <a:r>
              <a:rPr lang="en-US" sz="2600" dirty="0"/>
              <a:t>are interested in population size because people are essential for </a:t>
            </a:r>
            <a:r>
              <a:rPr lang="en-US" sz="2600" dirty="0" smtClean="0"/>
              <a:t>the economic </a:t>
            </a:r>
            <a:r>
              <a:rPr lang="en-US" sz="2600" dirty="0"/>
              <a:t>prosperity of a country and also responsible for the depletion of the </a:t>
            </a:r>
            <a:r>
              <a:rPr lang="en-US" sz="2600" dirty="0" smtClean="0"/>
              <a:t>Earth's scarce </a:t>
            </a:r>
            <a:r>
              <a:rPr lang="en-US" sz="2600" dirty="0"/>
              <a:t>resources. </a:t>
            </a:r>
            <a:endParaRPr lang="en-US" sz="2600" dirty="0" smtClean="0"/>
          </a:p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600" b="1" dirty="0" smtClean="0">
                <a:solidFill>
                  <a:srgbClr val="FF0000"/>
                </a:solidFill>
              </a:rPr>
              <a:t>Population </a:t>
            </a:r>
            <a:r>
              <a:rPr lang="en-US" sz="2600" b="1" dirty="0">
                <a:solidFill>
                  <a:srgbClr val="FF0000"/>
                </a:solidFill>
              </a:rPr>
              <a:t>growth </a:t>
            </a:r>
            <a:r>
              <a:rPr lang="en-US" sz="2600" dirty="0"/>
              <a:t>refers to the rate of change in the size of </a:t>
            </a:r>
            <a:r>
              <a:rPr lang="en-US" sz="2600" dirty="0" smtClean="0"/>
              <a:t>a country's </a:t>
            </a:r>
            <a:r>
              <a:rPr lang="en-US" sz="2600" dirty="0"/>
              <a:t>population. Change in population size can have huge and </a:t>
            </a:r>
            <a:r>
              <a:rPr lang="en-US" sz="2600" dirty="0" smtClean="0"/>
              <a:t>long-lasting effects </a:t>
            </a:r>
            <a:r>
              <a:rPr lang="en-US" sz="2600" dirty="0"/>
              <a:t>on the world's economy and the natural environment.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Factors that Affect Population Growth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239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16216" y="3284984"/>
            <a:ext cx="23042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higher a country's birth rate, the greater its population growth tends to be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5037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68325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/>
              <a:t>Changes in four key factors affect the rate of population growth.</a:t>
            </a:r>
          </a:p>
          <a:p>
            <a:pPr marL="19050">
              <a:buClr>
                <a:srgbClr val="00B050"/>
              </a:buClr>
            </a:pPr>
            <a:r>
              <a:rPr lang="en-US" sz="2050" b="1" dirty="0"/>
              <a:t>Birth rate</a:t>
            </a:r>
          </a:p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/>
              <a:t>The birth rate measures the number of </a:t>
            </a:r>
            <a:r>
              <a:rPr lang="en-US" sz="2050" dirty="0" smtClean="0"/>
              <a:t>live </a:t>
            </a:r>
            <a:r>
              <a:rPr lang="en-US" sz="2050" dirty="0"/>
              <a:t>births per thousand of the </a:t>
            </a:r>
            <a:r>
              <a:rPr lang="en-US" sz="2050" dirty="0" smtClean="0"/>
              <a:t>population in </a:t>
            </a:r>
            <a:r>
              <a:rPr lang="en-US" sz="2050" dirty="0"/>
              <a:t>a year. </a:t>
            </a:r>
            <a:r>
              <a:rPr lang="en-US" sz="2050" dirty="0" smtClean="0"/>
              <a:t>It </a:t>
            </a:r>
            <a:r>
              <a:rPr lang="en-US" sz="2050" dirty="0"/>
              <a:t>is measured by dividing the total number of births in a country by </a:t>
            </a:r>
            <a:r>
              <a:rPr lang="en-US" sz="2050" dirty="0" smtClean="0"/>
              <a:t>the population </a:t>
            </a:r>
            <a:r>
              <a:rPr lang="en-US" sz="2050" dirty="0"/>
              <a:t>size, expressed per thousand of the population. </a:t>
            </a:r>
            <a:r>
              <a:rPr lang="en-US" sz="2050" dirty="0" smtClean="0"/>
              <a:t>E.g., </a:t>
            </a:r>
            <a:r>
              <a:rPr lang="en-US" sz="2050" dirty="0"/>
              <a:t>in </a:t>
            </a:r>
            <a:r>
              <a:rPr lang="en-US" sz="2050" dirty="0" smtClean="0"/>
              <a:t>2012 Swaziland </a:t>
            </a:r>
            <a:r>
              <a:rPr lang="en-US" sz="2050" dirty="0"/>
              <a:t>had a population of around </a:t>
            </a:r>
            <a:r>
              <a:rPr lang="en-US" sz="2050" dirty="0" smtClean="0"/>
              <a:t>1,386,915 </a:t>
            </a:r>
            <a:r>
              <a:rPr lang="en-US" sz="2050" dirty="0"/>
              <a:t>and about </a:t>
            </a:r>
            <a:r>
              <a:rPr lang="en-US" sz="2050" dirty="0" smtClean="0"/>
              <a:t>36,280 </a:t>
            </a:r>
            <a:r>
              <a:rPr lang="en-US" sz="2050" dirty="0"/>
              <a:t>live births. Thus, </a:t>
            </a:r>
            <a:r>
              <a:rPr lang="en-US" sz="2050" dirty="0" smtClean="0"/>
              <a:t>its birth </a:t>
            </a:r>
            <a:r>
              <a:rPr lang="en-US" sz="2050" dirty="0"/>
              <a:t>rate was equal to 26.16 per thousand of the population. The higher a country's birth </a:t>
            </a:r>
            <a:r>
              <a:rPr lang="en-US" sz="2050" dirty="0" smtClean="0"/>
              <a:t>rate</a:t>
            </a:r>
            <a:r>
              <a:rPr lang="en-US" sz="2050" dirty="0"/>
              <a:t>, the greater its population growth will tend to be. </a:t>
            </a:r>
            <a:endParaRPr lang="en-US" sz="2050" dirty="0" smtClean="0"/>
          </a:p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 smtClean="0"/>
              <a:t>According </a:t>
            </a:r>
            <a:r>
              <a:rPr lang="en-US" sz="2050" dirty="0"/>
              <a:t>to the </a:t>
            </a:r>
            <a:r>
              <a:rPr lang="en-US" sz="2050" dirty="0" smtClean="0"/>
              <a:t>CIA World </a:t>
            </a:r>
            <a:r>
              <a:rPr lang="en-US" sz="2050" dirty="0" err="1"/>
              <a:t>Factbook</a:t>
            </a:r>
            <a:r>
              <a:rPr lang="en-US" sz="2050" dirty="0"/>
              <a:t>, Niger, Mali and Uganda </a:t>
            </a:r>
            <a:r>
              <a:rPr lang="en-US" sz="2050" dirty="0" smtClean="0"/>
              <a:t>have </a:t>
            </a:r>
            <a:r>
              <a:rPr lang="en-US" sz="2050" dirty="0"/>
              <a:t>the highest birth rates (of 47.6, </a:t>
            </a:r>
            <a:r>
              <a:rPr lang="en-US" sz="2050" dirty="0" smtClean="0"/>
              <a:t>46.6 and </a:t>
            </a:r>
            <a:r>
              <a:rPr lang="en-US" sz="2050" dirty="0"/>
              <a:t>45.8 respectively) whereas Monaco, Hong Kong and Japan have the lowest </a:t>
            </a:r>
            <a:r>
              <a:rPr lang="en-US" sz="2050" dirty="0" smtClean="0"/>
              <a:t>birth rates </a:t>
            </a:r>
            <a:r>
              <a:rPr lang="en-US" sz="2050" dirty="0"/>
              <a:t>(</a:t>
            </a:r>
            <a:r>
              <a:rPr lang="en-US" sz="2050" dirty="0" smtClean="0"/>
              <a:t>of 6.85</a:t>
            </a:r>
            <a:r>
              <a:rPr lang="en-US" sz="2050" dirty="0"/>
              <a:t>, 7.54 and 7.72 respectively).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100" dirty="0" smtClean="0"/>
              <a:t>P7.2 – Population Growth Factors – Birth Rate</a:t>
            </a:r>
            <a:endParaRPr lang="en-GB" sz="31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239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1164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683259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/>
              <a:t>The </a:t>
            </a:r>
            <a:r>
              <a:rPr lang="en-US" sz="2050" b="1" dirty="0">
                <a:solidFill>
                  <a:srgbClr val="FF0000"/>
                </a:solidFill>
              </a:rPr>
              <a:t>death rate </a:t>
            </a:r>
            <a:r>
              <a:rPr lang="en-US" sz="2050" dirty="0"/>
              <a:t>measures the number of deaths per thousand of the population </a:t>
            </a:r>
            <a:r>
              <a:rPr lang="en-US" sz="2050" dirty="0" smtClean="0"/>
              <a:t>in a </a:t>
            </a:r>
            <a:r>
              <a:rPr lang="en-US" sz="2050" dirty="0"/>
              <a:t>year. It is measured by dividing the total number of deaths in a country by </a:t>
            </a:r>
            <a:r>
              <a:rPr lang="en-US" sz="2050" dirty="0" smtClean="0"/>
              <a:t>the population </a:t>
            </a:r>
            <a:r>
              <a:rPr lang="en-US" sz="2050" dirty="0"/>
              <a:t>size, expressed per thousand of the population. </a:t>
            </a:r>
            <a:r>
              <a:rPr lang="en-US" sz="2050" dirty="0" smtClean="0"/>
              <a:t>E.g., </a:t>
            </a:r>
            <a:r>
              <a:rPr lang="en-US" sz="2050" dirty="0"/>
              <a:t>in </a:t>
            </a:r>
            <a:r>
              <a:rPr lang="en-US" sz="2050" dirty="0" smtClean="0"/>
              <a:t>2012 Canada </a:t>
            </a:r>
            <a:r>
              <a:rPr lang="en-US" sz="2050" dirty="0"/>
              <a:t>had a population of around </a:t>
            </a:r>
            <a:r>
              <a:rPr lang="en-US" sz="2050" dirty="0" smtClean="0"/>
              <a:t>34,300,085 </a:t>
            </a:r>
            <a:r>
              <a:rPr lang="en-US" sz="2050" dirty="0"/>
              <a:t>and about </a:t>
            </a:r>
            <a:r>
              <a:rPr lang="en-US" sz="2050" dirty="0" smtClean="0"/>
              <a:t>277,490 </a:t>
            </a:r>
            <a:r>
              <a:rPr lang="en-US" sz="2050" dirty="0"/>
              <a:t>deaths, </a:t>
            </a:r>
            <a:r>
              <a:rPr lang="en-US" sz="2050" dirty="0" smtClean="0"/>
              <a:t>meaning that </a:t>
            </a:r>
            <a:r>
              <a:rPr lang="en-US" sz="2050" dirty="0"/>
              <a:t>its death rate was 8.09 per thousand of the </a:t>
            </a:r>
            <a:r>
              <a:rPr lang="en-US" sz="2050" dirty="0" smtClean="0"/>
              <a:t>population.</a:t>
            </a:r>
          </a:p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 smtClean="0"/>
              <a:t>The </a:t>
            </a:r>
            <a:r>
              <a:rPr lang="en-US" sz="2050" dirty="0"/>
              <a:t>lower a </a:t>
            </a:r>
            <a:r>
              <a:rPr lang="en-US" sz="2050" dirty="0" smtClean="0"/>
              <a:t>country's death </a:t>
            </a:r>
            <a:r>
              <a:rPr lang="en-US" sz="2050" dirty="0"/>
              <a:t>rate, the greater its population growth will tend to be. According to the </a:t>
            </a:r>
            <a:r>
              <a:rPr lang="en-US" sz="2050" dirty="0" smtClean="0"/>
              <a:t>CIA World </a:t>
            </a:r>
            <a:r>
              <a:rPr lang="en-US" sz="2050" dirty="0" err="1"/>
              <a:t>Factbook</a:t>
            </a:r>
            <a:r>
              <a:rPr lang="en-US" sz="2050" dirty="0"/>
              <a:t>, South Africa, Ukraine and Lesotho have the highest death rates (</a:t>
            </a:r>
            <a:r>
              <a:rPr lang="en-US" sz="2050" dirty="0" smtClean="0"/>
              <a:t>of 17.23</a:t>
            </a:r>
            <a:r>
              <a:rPr lang="en-US" sz="2050" dirty="0"/>
              <a:t>, 15.76 and 15.18 respectively) whereas Qatar, the United Arab Emirates </a:t>
            </a:r>
            <a:r>
              <a:rPr lang="en-US" sz="2050" dirty="0" smtClean="0"/>
              <a:t>and Kuwait </a:t>
            </a:r>
            <a:r>
              <a:rPr lang="en-US" sz="2050" dirty="0"/>
              <a:t>have the lowest death rates (of 1.55, 2.04 and 2.13 respectively). </a:t>
            </a:r>
            <a:endParaRPr lang="en-US" sz="2050" dirty="0" smtClean="0"/>
          </a:p>
          <a:p>
            <a:pPr marL="476250" indent="-4572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50" dirty="0" smtClean="0"/>
              <a:t>The death rate </a:t>
            </a:r>
            <a:r>
              <a:rPr lang="en-US" sz="2050" dirty="0"/>
              <a:t>is dependent on factors that affect the quality of life, such as income levels, </a:t>
            </a:r>
            <a:r>
              <a:rPr lang="en-US" sz="2050" dirty="0" smtClean="0"/>
              <a:t>health technologies</a:t>
            </a:r>
            <a:r>
              <a:rPr lang="en-US" sz="2050" dirty="0"/>
              <a:t>, nutrition and housing.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000" dirty="0" smtClean="0"/>
              <a:t>P7.2 – Population Growth Factors – Death Rate</a:t>
            </a:r>
            <a:endParaRPr lang="en-GB" sz="3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4218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/>
              <a:t>The fertility rate measures the average number of children born per woman, </a:t>
            </a:r>
            <a:r>
              <a:rPr lang="en-US" sz="2200" dirty="0" smtClean="0"/>
              <a:t>thus indicating </a:t>
            </a:r>
            <a:r>
              <a:rPr lang="en-US" sz="2200" dirty="0"/>
              <a:t>the potential for population change in a country. Economists consider </a:t>
            </a:r>
            <a:r>
              <a:rPr lang="en-US" sz="2200" dirty="0" smtClean="0"/>
              <a:t>a fertility </a:t>
            </a:r>
            <a:r>
              <a:rPr lang="en-US" sz="2200" dirty="0"/>
              <a:t>rate of two children per woman to be the minimum replacement </a:t>
            </a:r>
            <a:r>
              <a:rPr lang="en-US" sz="2200" dirty="0" smtClean="0"/>
              <a:t>fertility rate </a:t>
            </a:r>
            <a:r>
              <a:rPr lang="en-US" sz="2200" dirty="0"/>
              <a:t>for a </a:t>
            </a:r>
            <a:r>
              <a:rPr lang="en-US" sz="2200" dirty="0" smtClean="0"/>
              <a:t>stable population </a:t>
            </a:r>
            <a:r>
              <a:rPr lang="en-US" sz="2200" dirty="0"/>
              <a:t>(the number of children that the average women </a:t>
            </a:r>
            <a:r>
              <a:rPr lang="en-US" sz="2200" dirty="0" smtClean="0"/>
              <a:t>must have </a:t>
            </a:r>
            <a:r>
              <a:rPr lang="en-US" sz="2200" dirty="0"/>
              <a:t>to replace the existing population). </a:t>
            </a:r>
            <a:endParaRPr lang="en-US" sz="2200" dirty="0" smtClean="0"/>
          </a:p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 smtClean="0"/>
              <a:t>Fertility </a:t>
            </a:r>
            <a:r>
              <a:rPr lang="en-US" sz="2200" dirty="0"/>
              <a:t>rates above </a:t>
            </a:r>
            <a:r>
              <a:rPr lang="en-US" sz="2200" dirty="0" smtClean="0"/>
              <a:t>two </a:t>
            </a:r>
            <a:r>
              <a:rPr lang="en-US" sz="2200" dirty="0"/>
              <a:t>children </a:t>
            </a:r>
            <a:r>
              <a:rPr lang="en-US" sz="2200" dirty="0" smtClean="0"/>
              <a:t>indicate a </a:t>
            </a:r>
            <a:r>
              <a:rPr lang="en-US" sz="2200" dirty="0"/>
              <a:t>growing population, with a declining median age for the </a:t>
            </a:r>
            <a:r>
              <a:rPr lang="en-US" sz="2200" dirty="0" smtClean="0"/>
              <a:t>population</a:t>
            </a:r>
            <a:r>
              <a:rPr lang="en-US" sz="2200" dirty="0"/>
              <a:t>. By </a:t>
            </a:r>
            <a:r>
              <a:rPr lang="en-US" sz="2200" dirty="0" smtClean="0"/>
              <a:t>contrast, lower </a:t>
            </a:r>
            <a:r>
              <a:rPr lang="en-US" sz="2200" dirty="0"/>
              <a:t>fertility rates indicate a falling population, with the average age of </a:t>
            </a:r>
            <a:r>
              <a:rPr lang="en-US" sz="2200" dirty="0" smtClean="0"/>
              <a:t>the population </a:t>
            </a:r>
            <a:r>
              <a:rPr lang="en-US" sz="2200" dirty="0"/>
              <a:t>increasing. Fertility rates tend to fall as an economy develops, due to </a:t>
            </a:r>
            <a:r>
              <a:rPr lang="en-US" sz="2200" dirty="0" smtClean="0"/>
              <a:t>the higher </a:t>
            </a:r>
            <a:r>
              <a:rPr lang="en-US" sz="2200" dirty="0"/>
              <a:t>opportunity costs of raising children. </a:t>
            </a:r>
            <a:endParaRPr lang="en-US" sz="2200" dirty="0" smtClean="0"/>
          </a:p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 smtClean="0"/>
              <a:t>According </a:t>
            </a:r>
            <a:r>
              <a:rPr lang="en-US" sz="2200" dirty="0"/>
              <a:t>to the CIA World </a:t>
            </a:r>
            <a:r>
              <a:rPr lang="en-US" sz="2200" dirty="0" err="1" smtClean="0"/>
              <a:t>Factbook</a:t>
            </a:r>
            <a:r>
              <a:rPr lang="en-US" sz="2200" dirty="0" smtClean="0"/>
              <a:t>, Niger</a:t>
            </a:r>
            <a:r>
              <a:rPr lang="en-US" sz="2200" dirty="0"/>
              <a:t>, Mali and Somalia have the highest fertility rates (</a:t>
            </a:r>
            <a:r>
              <a:rPr lang="en-US" sz="2200" dirty="0" smtClean="0"/>
              <a:t>of 7.16</a:t>
            </a:r>
            <a:r>
              <a:rPr lang="en-US" sz="2200" dirty="0"/>
              <a:t>, 6.35 and </a:t>
            </a:r>
            <a:r>
              <a:rPr lang="en-US" sz="2200" dirty="0" smtClean="0"/>
              <a:t>6.26 respectively</a:t>
            </a:r>
            <a:r>
              <a:rPr lang="en-US" sz="2200" dirty="0"/>
              <a:t>) whereas Singapore, Macau and Hong Kong have the lowest fertility </a:t>
            </a:r>
            <a:r>
              <a:rPr lang="en-US" sz="2200" dirty="0" smtClean="0"/>
              <a:t>rates (of 0.78</a:t>
            </a:r>
            <a:r>
              <a:rPr lang="en-US" sz="2200" dirty="0"/>
              <a:t>, 0.92 and 1.09 respectively).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900" dirty="0" smtClean="0"/>
              <a:t>P7.2 – Population Growth Factors – Fertility Rate</a:t>
            </a:r>
            <a:endParaRPr lang="en-GB" sz="29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0106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/>
              <a:t>The size of a population can also </a:t>
            </a:r>
            <a:r>
              <a:rPr lang="en-US" sz="2200" dirty="0" smtClean="0"/>
              <a:t>change </a:t>
            </a:r>
            <a:r>
              <a:rPr lang="en-US" sz="2200" dirty="0"/>
              <a:t>due to the physical movement of </a:t>
            </a:r>
            <a:r>
              <a:rPr lang="en-US" sz="2200" dirty="0" smtClean="0"/>
              <a:t>people in </a:t>
            </a:r>
            <a:r>
              <a:rPr lang="en-US" sz="2200" dirty="0"/>
              <a:t>and out of a country. Immigration occurs when people enter a country to </a:t>
            </a:r>
            <a:r>
              <a:rPr lang="en-US" sz="2200" dirty="0" smtClean="0"/>
              <a:t>live and </a:t>
            </a:r>
            <a:r>
              <a:rPr lang="en-US" sz="2200" dirty="0"/>
              <a:t>to work. Emigration occurs when people leave a country to work and </a:t>
            </a:r>
            <a:r>
              <a:rPr lang="en-US" sz="2200" dirty="0" smtClean="0"/>
              <a:t>live abroad</a:t>
            </a:r>
            <a:r>
              <a:rPr lang="en-US" sz="2200" dirty="0"/>
              <a:t>. The net migration rate measures the difference between the number </a:t>
            </a:r>
            <a:r>
              <a:rPr lang="en-US" sz="2200" dirty="0" smtClean="0"/>
              <a:t>of people </a:t>
            </a:r>
            <a:r>
              <a:rPr lang="en-US" sz="2200" dirty="0"/>
              <a:t>entering and leaving a country per thousand of the </a:t>
            </a:r>
            <a:r>
              <a:rPr lang="en-US" sz="2200" dirty="0" smtClean="0"/>
              <a:t>population </a:t>
            </a:r>
            <a:r>
              <a:rPr lang="en-US" sz="2200" dirty="0"/>
              <a:t>in a year. It </a:t>
            </a:r>
            <a:r>
              <a:rPr lang="en-US" sz="2200" dirty="0" smtClean="0"/>
              <a:t>is calculated </a:t>
            </a:r>
            <a:r>
              <a:rPr lang="en-US" sz="2200" dirty="0"/>
              <a:t>using the formula:</a:t>
            </a:r>
          </a:p>
          <a:p>
            <a:pPr marL="19050" algn="ctr">
              <a:buClr>
                <a:srgbClr val="00B050"/>
              </a:buClr>
            </a:pPr>
            <a:r>
              <a:rPr lang="en-US" sz="2200" b="1" dirty="0"/>
              <a:t>Net migration rate : immigration - emigration</a:t>
            </a:r>
          </a:p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/>
              <a:t>If more people enter a country than leave in the year, there is said to be </a:t>
            </a:r>
            <a:r>
              <a:rPr lang="en-US" sz="2200" dirty="0" smtClean="0"/>
              <a:t>net immigration </a:t>
            </a:r>
            <a:r>
              <a:rPr lang="en-US" sz="2200" dirty="0"/>
              <a:t>. </a:t>
            </a:r>
            <a:r>
              <a:rPr lang="en-US" sz="2200" dirty="0" smtClean="0"/>
              <a:t>E.g</a:t>
            </a:r>
            <a:r>
              <a:rPr lang="en-US" sz="2200" dirty="0"/>
              <a:t>.</a:t>
            </a:r>
            <a:r>
              <a:rPr lang="en-US" sz="2200" dirty="0" smtClean="0"/>
              <a:t>, </a:t>
            </a:r>
            <a:r>
              <a:rPr lang="en-US" sz="2200" dirty="0"/>
              <a:t>in 2012 Qatar, Zimbabwe and the British Virgin </a:t>
            </a:r>
            <a:r>
              <a:rPr lang="en-US" sz="2200" dirty="0" smtClean="0"/>
              <a:t>Islands had </a:t>
            </a:r>
            <a:r>
              <a:rPr lang="en-US" sz="2200" dirty="0"/>
              <a:t>net immigration rates </a:t>
            </a:r>
            <a:r>
              <a:rPr lang="en-US" sz="2200" dirty="0" smtClean="0"/>
              <a:t>of 40.62</a:t>
            </a:r>
            <a:r>
              <a:rPr lang="en-US" sz="2200" dirty="0"/>
              <a:t>, 23.77 and 18.56 respectively. By </a:t>
            </a:r>
            <a:r>
              <a:rPr lang="en-US" sz="2200" dirty="0" smtClean="0"/>
              <a:t>contrast, if </a:t>
            </a:r>
            <a:r>
              <a:rPr lang="en-US" sz="2200" dirty="0"/>
              <a:t>more people leave a country than enter the country, there is said to be </a:t>
            </a:r>
            <a:r>
              <a:rPr lang="en-US" sz="2200" dirty="0" smtClean="0"/>
              <a:t>net emigration. E.g., </a:t>
            </a:r>
            <a:r>
              <a:rPr lang="en-US" sz="2200" dirty="0"/>
              <a:t>in 2012 Jordan, Syria and Micronesia had net </a:t>
            </a:r>
            <a:r>
              <a:rPr lang="en-US" sz="2200" dirty="0" smtClean="0"/>
              <a:t>emigration rates of -</a:t>
            </a:r>
            <a:r>
              <a:rPr lang="en-US" sz="2200" dirty="0"/>
              <a:t>33.42, -27.82 and -20.97 respectively.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600" dirty="0" smtClean="0"/>
              <a:t>P7.2 – Population Growth Factors – Net Migration Rate</a:t>
            </a:r>
            <a:endParaRPr lang="en-GB" sz="2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3617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Syllabus Objectives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1530" dirty="0" smtClean="0"/>
              <a:t>The </a:t>
            </a:r>
            <a:r>
              <a:rPr lang="en-US" sz="1530" dirty="0"/>
              <a:t>three assessment objectives in Cambridge IGCSE Economics are: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AO1: Knowledge with understanding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AO2: Analysis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AO3: Critical evaluation and decision-making.</a:t>
            </a:r>
          </a:p>
          <a:p>
            <a:pPr>
              <a:buClr>
                <a:srgbClr val="00B050"/>
              </a:buClr>
            </a:pPr>
            <a:r>
              <a:rPr lang="en-US" sz="1530" b="1" dirty="0" smtClean="0"/>
              <a:t>AO1</a:t>
            </a:r>
            <a:r>
              <a:rPr lang="en-US" sz="1530" b="1" dirty="0"/>
              <a:t>: Knowledge with understanding</a:t>
            </a:r>
          </a:p>
          <a:p>
            <a:pPr marL="395288" indent="-3952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30" dirty="0"/>
              <a:t>Candidates should be able to: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Show </a:t>
            </a:r>
            <a:r>
              <a:rPr lang="en-US" sz="1530" dirty="0"/>
              <a:t>knowledge and understanding of economic facts, definitions, concepts, principles and theories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Use </a:t>
            </a:r>
            <a:r>
              <a:rPr lang="en-US" sz="1530" dirty="0"/>
              <a:t>economic vocabulary and terminology.</a:t>
            </a:r>
          </a:p>
          <a:p>
            <a:pPr>
              <a:buClr>
                <a:srgbClr val="00B050"/>
              </a:buClr>
            </a:pPr>
            <a:r>
              <a:rPr lang="en-US" sz="1530" b="1" dirty="0"/>
              <a:t>AO2: Analysis</a:t>
            </a:r>
          </a:p>
          <a:p>
            <a:pPr marL="395288" indent="-3952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30" dirty="0"/>
              <a:t>Candidates should be able to: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Select</a:t>
            </a:r>
            <a:r>
              <a:rPr lang="en-US" sz="1530" dirty="0"/>
              <a:t>, organise and interpret data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Apply </a:t>
            </a:r>
            <a:r>
              <a:rPr lang="en-US" sz="1530" dirty="0"/>
              <a:t>economic knowledge and understanding in written, numerical, diagrammatic and graphical form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Use </a:t>
            </a:r>
            <a:r>
              <a:rPr lang="en-US" sz="1530" dirty="0"/>
              <a:t>economic data, to recognise patterns in such data, and to deduce relationships</a:t>
            </a:r>
            <a:r>
              <a:rPr lang="en-US" sz="1530" dirty="0" smtClean="0"/>
              <a:t>.</a:t>
            </a:r>
          </a:p>
          <a:p>
            <a:pPr>
              <a:buClr>
                <a:srgbClr val="00B050"/>
              </a:buClr>
            </a:pPr>
            <a:r>
              <a:rPr lang="en-US" sz="1530" b="1" dirty="0"/>
              <a:t>AO3: Critical evaluation and decision-making </a:t>
            </a:r>
            <a:endParaRPr lang="en-US" sz="1530" b="1" dirty="0" smtClean="0"/>
          </a:p>
          <a:p>
            <a:pPr marL="395288" indent="-39528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530" dirty="0" smtClean="0"/>
              <a:t>Candidates </a:t>
            </a:r>
            <a:r>
              <a:rPr lang="en-US" sz="1530" dirty="0"/>
              <a:t>should be able to: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Distinguish </a:t>
            </a:r>
            <a:r>
              <a:rPr lang="en-US" sz="1530" dirty="0"/>
              <a:t>between evidence and opinion, make reasoned judgements and communicate those judgements in an accurate and logical manner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Recognise </a:t>
            </a:r>
            <a:r>
              <a:rPr lang="en-US" sz="1530" dirty="0"/>
              <a:t>that economic theory has various limits and uncertainties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E</a:t>
            </a:r>
            <a:r>
              <a:rPr lang="en-US" sz="1530" dirty="0" smtClean="0"/>
              <a:t>valuate </a:t>
            </a:r>
            <a:r>
              <a:rPr lang="en-US" sz="1530" dirty="0"/>
              <a:t>the social and environmental implications of particular courses of economic action </a:t>
            </a:r>
            <a:endParaRPr lang="en-US" sz="1530" dirty="0" smtClean="0"/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/>
              <a:t>D</a:t>
            </a:r>
            <a:r>
              <a:rPr lang="en-US" sz="1530" dirty="0" smtClean="0"/>
              <a:t>raw </a:t>
            </a:r>
            <a:r>
              <a:rPr lang="en-US" sz="1530" dirty="0"/>
              <a:t>conclusions from economic information and critically evaluate economic data </a:t>
            </a:r>
          </a:p>
          <a:p>
            <a:pPr marL="630238" indent="-234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530" dirty="0" smtClean="0"/>
              <a:t>Communicate </a:t>
            </a:r>
            <a:r>
              <a:rPr lang="en-US" sz="1530" dirty="0"/>
              <a:t>conclusions in a logical and clear manner.</a:t>
            </a:r>
            <a:endParaRPr lang="en-GB" sz="1530" dirty="0"/>
          </a:p>
        </p:txBody>
      </p:sp>
    </p:spTree>
    <p:extLst>
      <p:ext uri="{BB962C8B-B14F-4D97-AF65-F5344CB8AC3E}">
        <p14:creationId xmlns:p14="http://schemas.microsoft.com/office/powerpoint/2010/main" val="42136487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1785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9050">
              <a:buClr>
                <a:srgbClr val="00B050"/>
              </a:buClr>
            </a:pPr>
            <a:r>
              <a:rPr lang="en-US" sz="2200" b="1" dirty="0"/>
              <a:t>Study tips</a:t>
            </a:r>
          </a:p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/>
              <a:t>The net </a:t>
            </a:r>
            <a:r>
              <a:rPr lang="en-US" sz="2200" dirty="0" smtClean="0"/>
              <a:t>migration rate measures the overall level of population change resulting from the movement of migrants</a:t>
            </a:r>
            <a:r>
              <a:rPr lang="en-US" sz="2200" dirty="0"/>
              <a:t>. It </a:t>
            </a:r>
            <a:r>
              <a:rPr lang="en-US" sz="2200" dirty="0" smtClean="0"/>
              <a:t>does not distinguish between worker migrants, refugees and undocumented migrants</a:t>
            </a:r>
            <a:r>
              <a:rPr lang="en-US" sz="2200" dirty="0"/>
              <a:t>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600" dirty="0" smtClean="0"/>
              <a:t>P7.2 – Population Growth Factors – Net Migration Rate</a:t>
            </a:r>
            <a:endParaRPr lang="en-GB" sz="2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240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7862" t="51969" r="36717" b="15547"/>
          <a:stretch/>
        </p:blipFill>
        <p:spPr>
          <a:xfrm>
            <a:off x="251520" y="2924944"/>
            <a:ext cx="4896544" cy="25247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95208" y="2924944"/>
            <a:ext cx="35252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22.1 -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world's population,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1973-2033 (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projected)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5006" y="5607531"/>
            <a:ext cx="8555466" cy="10618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What do you think is the exact size of the world's population? Take a look here to see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how accurate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or imprecise you were: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Worldpop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63670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899283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/>
              <a:t>Other factors that affect the size of a population, and hence the potential </a:t>
            </a:r>
            <a:r>
              <a:rPr lang="en-US" sz="1900" dirty="0" smtClean="0"/>
              <a:t>growth of the </a:t>
            </a:r>
            <a:r>
              <a:rPr lang="en-US" sz="1900" dirty="0"/>
              <a:t>population, include the following:</a:t>
            </a:r>
          </a:p>
          <a:p>
            <a:pPr marL="620713" indent="-23971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solidFill>
                  <a:srgbClr val="FF0000"/>
                </a:solidFill>
              </a:rPr>
              <a:t>Life </a:t>
            </a:r>
            <a:r>
              <a:rPr lang="en-US" sz="1900" b="1" dirty="0">
                <a:solidFill>
                  <a:srgbClr val="FF0000"/>
                </a:solidFill>
              </a:rPr>
              <a:t>expectancy </a:t>
            </a:r>
            <a:r>
              <a:rPr lang="en-US" sz="1900" dirty="0"/>
              <a:t>- This measures the number of years an average person </a:t>
            </a:r>
            <a:r>
              <a:rPr lang="en-US" sz="1900" dirty="0" smtClean="0"/>
              <a:t>in the </a:t>
            </a:r>
            <a:r>
              <a:rPr lang="en-US" sz="1900" dirty="0"/>
              <a:t>country is expected to </a:t>
            </a:r>
            <a:r>
              <a:rPr lang="en-US" sz="1900" dirty="0" smtClean="0"/>
              <a:t>live</a:t>
            </a:r>
            <a:r>
              <a:rPr lang="en-US" sz="1900" dirty="0"/>
              <a:t>. The longer the life expectancy, the greater </a:t>
            </a:r>
            <a:r>
              <a:rPr lang="en-US" sz="1900" dirty="0" smtClean="0"/>
              <a:t>the population </a:t>
            </a:r>
            <a:r>
              <a:rPr lang="en-US" sz="1900" dirty="0"/>
              <a:t>size tends to </a:t>
            </a:r>
            <a:r>
              <a:rPr lang="en-US" sz="1900" dirty="0" smtClean="0"/>
              <a:t>be. </a:t>
            </a:r>
            <a:r>
              <a:rPr lang="en-US" sz="1900" dirty="0"/>
              <a:t>Monaco, Macau and Japan have the world's </a:t>
            </a:r>
            <a:r>
              <a:rPr lang="en-US" sz="1900" dirty="0" smtClean="0"/>
              <a:t>longest life </a:t>
            </a:r>
            <a:r>
              <a:rPr lang="en-US" sz="1900" dirty="0"/>
              <a:t>expectancy (at 89.68, 84.43 and 83.91 respectively). By contrast, </a:t>
            </a:r>
            <a:r>
              <a:rPr lang="en-US" sz="1900" dirty="0" smtClean="0"/>
              <a:t>Chad, Guinea-Bissau </a:t>
            </a:r>
            <a:r>
              <a:rPr lang="en-US" sz="1900" dirty="0"/>
              <a:t>and South Africa have the lowest life expectancy (at 48.69, </a:t>
            </a:r>
            <a:r>
              <a:rPr lang="en-US" sz="1900" dirty="0" smtClean="0"/>
              <a:t>49.11 and </a:t>
            </a:r>
            <a:r>
              <a:rPr lang="en-US" sz="1900" dirty="0"/>
              <a:t>49.41 respectively).</a:t>
            </a:r>
          </a:p>
          <a:p>
            <a:pPr marL="620713" indent="-239713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solidFill>
                  <a:srgbClr val="FF0000"/>
                </a:solidFill>
              </a:rPr>
              <a:t>Natural disasters, diseases and war </a:t>
            </a:r>
            <a:r>
              <a:rPr lang="en-US" sz="1900" dirty="0" smtClean="0"/>
              <a:t>- </a:t>
            </a:r>
            <a:r>
              <a:rPr lang="en-US" sz="1900" dirty="0"/>
              <a:t>These unpredictable </a:t>
            </a:r>
            <a:r>
              <a:rPr lang="en-US" sz="1900" dirty="0" smtClean="0"/>
              <a:t>events can </a:t>
            </a:r>
            <a:r>
              <a:rPr lang="en-US" sz="1900" dirty="0"/>
              <a:t>cause </a:t>
            </a:r>
            <a:r>
              <a:rPr lang="en-US" sz="1900" dirty="0" smtClean="0"/>
              <a:t>a significant </a:t>
            </a:r>
            <a:r>
              <a:rPr lang="en-US" sz="1900" dirty="0"/>
              <a:t>change in population size. </a:t>
            </a:r>
            <a:r>
              <a:rPr lang="en-US" sz="1900" dirty="0" smtClean="0"/>
              <a:t>E.g</a:t>
            </a:r>
            <a:r>
              <a:rPr lang="en-US" sz="1900" dirty="0"/>
              <a:t>.</a:t>
            </a:r>
            <a:r>
              <a:rPr lang="en-US" sz="1900" dirty="0" smtClean="0"/>
              <a:t>, </a:t>
            </a:r>
            <a:r>
              <a:rPr lang="en-US" sz="1900" dirty="0"/>
              <a:t>in 2003 the outbreak of </a:t>
            </a:r>
            <a:r>
              <a:rPr lang="en-US" sz="1900" dirty="0" smtClean="0"/>
              <a:t>severe acute </a:t>
            </a:r>
            <a:r>
              <a:rPr lang="en-US" sz="1900" dirty="0"/>
              <a:t>respiratory syndrome (SARS) in Hong Kong spread to 37 countries </a:t>
            </a:r>
            <a:r>
              <a:rPr lang="en-US" sz="1900" dirty="0" smtClean="0"/>
              <a:t>and caused </a:t>
            </a:r>
            <a:r>
              <a:rPr lang="en-US" sz="1900" dirty="0"/>
              <a:t>775 deaths worldwide. </a:t>
            </a:r>
            <a:r>
              <a:rPr lang="en-US" sz="1900" dirty="0" smtClean="0"/>
              <a:t>Whereas, </a:t>
            </a:r>
            <a:r>
              <a:rPr lang="en-US" sz="1900" dirty="0"/>
              <a:t>the Tohoku </a:t>
            </a:r>
            <a:r>
              <a:rPr lang="en-US" sz="1900" dirty="0" smtClean="0"/>
              <a:t>earthquake and tsunami </a:t>
            </a:r>
            <a:r>
              <a:rPr lang="en-US" sz="1900" dirty="0"/>
              <a:t>in Japan in March 2011 </a:t>
            </a:r>
            <a:r>
              <a:rPr lang="en-US" sz="1900" dirty="0" smtClean="0"/>
              <a:t>proved </a:t>
            </a:r>
            <a:r>
              <a:rPr lang="en-US" sz="1900" dirty="0"/>
              <a:t>to be the country's worst natural </a:t>
            </a:r>
            <a:r>
              <a:rPr lang="en-US" sz="1900" dirty="0" smtClean="0"/>
              <a:t>disaster, claiming 15,881 </a:t>
            </a:r>
            <a:r>
              <a:rPr lang="en-US" sz="1900" dirty="0"/>
              <a:t>lives.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600" dirty="0" smtClean="0"/>
              <a:t>P7.2 – Population Growth Factors – Net Migration Rate</a:t>
            </a:r>
            <a:endParaRPr lang="en-GB" sz="2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241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0600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Social </a:t>
            </a:r>
            <a:r>
              <a:rPr lang="en-US" sz="2000" b="1" dirty="0">
                <a:solidFill>
                  <a:srgbClr val="FF0000"/>
                </a:solidFill>
              </a:rPr>
              <a:t>changes </a:t>
            </a:r>
            <a:r>
              <a:rPr lang="en-US" sz="2000" dirty="0"/>
              <a:t>- In economically developed countries, women are choosing </a:t>
            </a:r>
            <a:r>
              <a:rPr lang="en-US" sz="2000" dirty="0" smtClean="0"/>
              <a:t>to have </a:t>
            </a:r>
            <a:r>
              <a:rPr lang="en-US" sz="2000" dirty="0"/>
              <a:t>children at a later age, partly due to the high cost of raising children </a:t>
            </a:r>
            <a:r>
              <a:rPr lang="en-US" sz="2000" dirty="0" smtClean="0"/>
              <a:t>but also </a:t>
            </a:r>
            <a:r>
              <a:rPr lang="en-US" sz="2000" dirty="0"/>
              <a:t>because more women opt to </a:t>
            </a:r>
            <a:r>
              <a:rPr lang="en-US" sz="2000" dirty="0" smtClean="0"/>
              <a:t>have </a:t>
            </a:r>
            <a:r>
              <a:rPr lang="en-US" sz="2000" dirty="0"/>
              <a:t>a professional career. In China, the one </a:t>
            </a:r>
            <a:r>
              <a:rPr lang="en-US" sz="2000" dirty="0" smtClean="0"/>
              <a:t>child policy </a:t>
            </a:r>
            <a:r>
              <a:rPr lang="en-US" sz="2000" dirty="0"/>
              <a:t>has significantly reduced the population growth of the world's </a:t>
            </a:r>
            <a:r>
              <a:rPr lang="en-US" sz="2000" dirty="0" smtClean="0"/>
              <a:t>most populous </a:t>
            </a:r>
            <a:r>
              <a:rPr lang="en-US" sz="2000" dirty="0"/>
              <a:t>country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600" dirty="0" smtClean="0"/>
              <a:t>P7.2 – Population Growth Factors – Net Migration Rate</a:t>
            </a:r>
            <a:endParaRPr lang="en-GB" sz="2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242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5005" y="2780928"/>
            <a:ext cx="8555467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Study tips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Changes in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any combination of the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factors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that affect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size of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 will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also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have an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impact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population growth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6269250"/>
            <a:ext cx="82782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Japan has an ageing population in which around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30% are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aged over 60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59658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600" dirty="0" smtClean="0"/>
              <a:t>P7.2 – Population Growth Factors – Net Migration Rate</a:t>
            </a:r>
            <a:endParaRPr lang="en-GB" sz="26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242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19" y="4581128"/>
            <a:ext cx="8555467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Investigate the costs of raising a child up to the age of 18 in your country or a country of your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choice. Try to be as accurate as possible by including and itemising the costs of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food, clothing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, education, health care, recreation and holidays. Compare results with others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in your class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Why might such findings be of interest to economists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3933056"/>
            <a:ext cx="83150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4210050" algn="l"/>
              </a:tabLst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world's most populous countries, 2013	The world's least populous countries, 2013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443721"/>
              </p:ext>
            </p:extLst>
          </p:nvPr>
        </p:nvGraphicFramePr>
        <p:xfrm>
          <a:off x="251520" y="1124744"/>
          <a:ext cx="381642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224136"/>
                <a:gridCol w="18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Population (m)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1344.13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1241.49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311.59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Indonesia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242.30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Brazil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196.65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8279809"/>
              </p:ext>
            </p:extLst>
          </p:nvPr>
        </p:nvGraphicFramePr>
        <p:xfrm>
          <a:off x="4211959" y="1124744"/>
          <a:ext cx="4595027" cy="2506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9"/>
                <a:gridCol w="2016224"/>
                <a:gridCol w="1786714"/>
              </a:tblGrid>
              <a:tr h="364354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Population (m)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35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Monaco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03269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Liechenstein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35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Cayman Islands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35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Seychelles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435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Sao Tome and Principe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631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25121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Apart </a:t>
            </a:r>
            <a:r>
              <a:rPr lang="en-US" sz="2000" dirty="0"/>
              <a:t>from the population size and population growth rates, economists </a:t>
            </a:r>
            <a:r>
              <a:rPr lang="en-US" sz="2000" dirty="0" smtClean="0"/>
              <a:t>also look </a:t>
            </a:r>
            <a:r>
              <a:rPr lang="en-US" sz="2000" dirty="0"/>
              <a:t>at demographics - the study of population distribution and </a:t>
            </a:r>
            <a:r>
              <a:rPr lang="en-US" sz="2000" dirty="0" smtClean="0"/>
              <a:t>trends</a:t>
            </a:r>
            <a:r>
              <a:rPr lang="en-US" sz="2000" dirty="0"/>
              <a:t>. </a:t>
            </a:r>
            <a:r>
              <a:rPr lang="en-US" sz="2000" dirty="0" smtClean="0"/>
              <a:t>Such demographics </a:t>
            </a:r>
            <a:r>
              <a:rPr lang="en-US" sz="2000" dirty="0"/>
              <a:t>include differences in the composition of gender, age distribution </a:t>
            </a:r>
            <a:r>
              <a:rPr lang="en-US" sz="2000" dirty="0" smtClean="0"/>
              <a:t>and the </a:t>
            </a:r>
            <a:r>
              <a:rPr lang="en-US" sz="2000" dirty="0"/>
              <a:t>dependency ratio.</a:t>
            </a:r>
          </a:p>
          <a:p>
            <a:pPr marL="19050">
              <a:buClr>
                <a:srgbClr val="00B050"/>
              </a:buClr>
            </a:pPr>
            <a:r>
              <a:rPr lang="en-US" sz="2000" b="1" dirty="0"/>
              <a:t>Gender</a:t>
            </a:r>
          </a:p>
          <a:p>
            <a:pPr marL="36195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This refers to the number of males compared with the number </a:t>
            </a:r>
            <a:r>
              <a:rPr lang="en-US" sz="2000" dirty="0" smtClean="0"/>
              <a:t>of females </a:t>
            </a:r>
            <a:r>
              <a:rPr lang="en-US" sz="2000" dirty="0"/>
              <a:t>in </a:t>
            </a:r>
            <a:r>
              <a:rPr lang="en-US" sz="2000" dirty="0" smtClean="0"/>
              <a:t>the population</a:t>
            </a:r>
            <a:r>
              <a:rPr lang="en-US" sz="2000" dirty="0"/>
              <a:t>. For the vast majority of countries, the gender split is quite even. </a:t>
            </a:r>
            <a:r>
              <a:rPr lang="en-US" sz="2000" dirty="0" smtClean="0"/>
              <a:t>Data from </a:t>
            </a:r>
            <a:r>
              <a:rPr lang="en-US" sz="2000" dirty="0"/>
              <a:t>the CIA World </a:t>
            </a:r>
            <a:r>
              <a:rPr lang="en-US" sz="2000" dirty="0" err="1"/>
              <a:t>Factbook</a:t>
            </a:r>
            <a:r>
              <a:rPr lang="en-US" sz="2000" dirty="0"/>
              <a:t> for Denmark, for example, show the </a:t>
            </a:r>
            <a:r>
              <a:rPr lang="en-US" sz="2000" dirty="0" smtClean="0"/>
              <a:t>following gender </a:t>
            </a:r>
            <a:r>
              <a:rPr lang="en-US" sz="2000" dirty="0"/>
              <a:t>ratios: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at </a:t>
            </a:r>
            <a:r>
              <a:rPr lang="en-US" sz="2000" dirty="0"/>
              <a:t>birth: 1.06 male(s) per female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under </a:t>
            </a:r>
            <a:r>
              <a:rPr lang="en-US" sz="2000" dirty="0"/>
              <a:t>15 years: </a:t>
            </a:r>
            <a:r>
              <a:rPr lang="en-US" sz="2000" dirty="0" smtClean="0"/>
              <a:t>1.05 male(s</a:t>
            </a:r>
            <a:r>
              <a:rPr lang="en-US" sz="2000" dirty="0"/>
              <a:t>) per female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15- </a:t>
            </a:r>
            <a:r>
              <a:rPr lang="en-US" sz="2000" dirty="0"/>
              <a:t>64 years: 1.01 </a:t>
            </a:r>
            <a:r>
              <a:rPr lang="en-US" sz="2000" dirty="0" smtClean="0"/>
              <a:t>male(s</a:t>
            </a:r>
            <a:r>
              <a:rPr lang="en-US" sz="2000" dirty="0"/>
              <a:t>) per female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65 </a:t>
            </a:r>
            <a:r>
              <a:rPr lang="en-US" sz="2000" dirty="0"/>
              <a:t>years and </a:t>
            </a:r>
            <a:r>
              <a:rPr lang="en-US" sz="2000" dirty="0" smtClean="0"/>
              <a:t>over</a:t>
            </a:r>
            <a:r>
              <a:rPr lang="en-US" sz="2000" dirty="0"/>
              <a:t>: 0.8 male(s) per female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total </a:t>
            </a:r>
            <a:r>
              <a:rPr lang="en-US" sz="2000" dirty="0"/>
              <a:t>population: 0.97 male(s) per female.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Population Distribution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243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2092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This </a:t>
            </a:r>
            <a:r>
              <a:rPr lang="en-US" sz="2000" dirty="0"/>
              <a:t>refers to the number of people within different age groups in </a:t>
            </a:r>
            <a:r>
              <a:rPr lang="en-US" sz="2000" dirty="0" smtClean="0"/>
              <a:t>the population</a:t>
            </a:r>
            <a:r>
              <a:rPr lang="en-US" sz="2000" dirty="0"/>
              <a:t>. Low-income countries tend to have a relatively larger proportion </a:t>
            </a:r>
            <a:r>
              <a:rPr lang="en-US" sz="2000" dirty="0" smtClean="0"/>
              <a:t>of their </a:t>
            </a:r>
            <a:r>
              <a:rPr lang="en-US" sz="2000" dirty="0"/>
              <a:t>population in the younger age groups. </a:t>
            </a:r>
            <a:r>
              <a:rPr lang="en-US" sz="2000" dirty="0" smtClean="0"/>
              <a:t>E.g., </a:t>
            </a:r>
            <a:r>
              <a:rPr lang="en-US" sz="2000" dirty="0"/>
              <a:t>around </a:t>
            </a:r>
            <a:r>
              <a:rPr lang="en-US" sz="2000" dirty="0" smtClean="0"/>
              <a:t>39% of the </a:t>
            </a:r>
            <a:r>
              <a:rPr lang="en-US" sz="2000" dirty="0"/>
              <a:t>population in Ghana </a:t>
            </a:r>
            <a:r>
              <a:rPr lang="en-US" sz="2000" dirty="0" smtClean="0"/>
              <a:t>are </a:t>
            </a:r>
            <a:r>
              <a:rPr lang="en-US" sz="2000" dirty="0"/>
              <a:t>aged 14 and below, with only about </a:t>
            </a:r>
            <a:r>
              <a:rPr lang="en-US" sz="2000" dirty="0" smtClean="0"/>
              <a:t>4% of the </a:t>
            </a:r>
            <a:r>
              <a:rPr lang="en-US" sz="2000" dirty="0"/>
              <a:t>population aged 65 and </a:t>
            </a:r>
            <a:r>
              <a:rPr lang="en-US" sz="2000" dirty="0" smtClean="0"/>
              <a:t>over.</a:t>
            </a:r>
          </a:p>
          <a:p>
            <a:pPr marL="36195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By </a:t>
            </a:r>
            <a:r>
              <a:rPr lang="en-US" sz="2000" dirty="0"/>
              <a:t>contrast, wealthier countries tend to have </a:t>
            </a:r>
            <a:r>
              <a:rPr lang="en-US" sz="2000" dirty="0" smtClean="0"/>
              <a:t>an ageing </a:t>
            </a:r>
            <a:r>
              <a:rPr lang="en-US" sz="2000" dirty="0"/>
              <a:t>population with a growing number of elderly people. For example, </a:t>
            </a:r>
            <a:r>
              <a:rPr lang="en-US" sz="2000" dirty="0" smtClean="0"/>
              <a:t>only 13.5% </a:t>
            </a:r>
            <a:r>
              <a:rPr lang="en-US" sz="2000" dirty="0"/>
              <a:t>of people in Japan </a:t>
            </a:r>
            <a:r>
              <a:rPr lang="en-US" sz="2000" dirty="0" smtClean="0"/>
              <a:t>are </a:t>
            </a:r>
            <a:r>
              <a:rPr lang="en-US" sz="2000" dirty="0"/>
              <a:t>aged 14 and below, while </a:t>
            </a:r>
            <a:r>
              <a:rPr lang="en-US" sz="2000" dirty="0" smtClean="0"/>
              <a:t>38.8% are aged </a:t>
            </a:r>
            <a:r>
              <a:rPr lang="en-US" sz="2000" dirty="0"/>
              <a:t>55 and above. Population pyramids </a:t>
            </a:r>
            <a:r>
              <a:rPr lang="en-US" sz="2000" dirty="0" smtClean="0"/>
              <a:t>are </a:t>
            </a:r>
            <a:r>
              <a:rPr lang="en-US" sz="2000" dirty="0"/>
              <a:t>a graphical representation of </a:t>
            </a:r>
            <a:r>
              <a:rPr lang="en-US" sz="2000" dirty="0" smtClean="0"/>
              <a:t>the age </a:t>
            </a:r>
            <a:r>
              <a:rPr lang="en-US" sz="2000" dirty="0"/>
              <a:t>and gender distribution </a:t>
            </a:r>
            <a:r>
              <a:rPr lang="en-US" sz="2000" dirty="0" smtClean="0"/>
              <a:t>of a </a:t>
            </a:r>
            <a:r>
              <a:rPr lang="en-US" sz="2000" dirty="0"/>
              <a:t>country's population </a:t>
            </a:r>
            <a:r>
              <a:rPr lang="en-US" sz="2000" dirty="0" smtClean="0"/>
              <a:t>(Figures 22.2 and </a:t>
            </a:r>
            <a:r>
              <a:rPr lang="en-US" sz="2000" dirty="0"/>
              <a:t>22.3).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Population Distribution - Age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243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5006" y="4653136"/>
            <a:ext cx="8555466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Study tips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 pyramids can provide insights into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social, political and economic stability of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 country.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 distribution is shown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along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x-axis, with males on the left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females on the right, and the population is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broken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down into 5-year age groups, with the youngest age group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bottom.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0767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37427" y="4365104"/>
            <a:ext cx="38182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/>
              <a:t>Figure 22.2</a:t>
            </a:r>
            <a:r>
              <a:rPr lang="en-GB" sz="2000" dirty="0" smtClean="0"/>
              <a:t> - Ghana's age distribution (population</a:t>
            </a:r>
            <a:r>
              <a:rPr lang="en-GB" sz="2000" dirty="0"/>
              <a:t> </a:t>
            </a:r>
            <a:r>
              <a:rPr lang="en-GB" sz="2000" dirty="0" smtClean="0"/>
              <a:t>pyramid</a:t>
            </a:r>
            <a:r>
              <a:rPr lang="en-GB" sz="2000" dirty="0"/>
              <a:t>)</a:t>
            </a:r>
            <a:endParaRPr lang="en-US" sz="2000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Population Distribution - Age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243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176" t="26924" r="50191" b="27795"/>
          <a:stretch/>
        </p:blipFill>
        <p:spPr>
          <a:xfrm>
            <a:off x="251520" y="1052736"/>
            <a:ext cx="4260647" cy="31427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3321" t="26375" r="9599" b="28344"/>
          <a:stretch/>
        </p:blipFill>
        <p:spPr>
          <a:xfrm>
            <a:off x="4716016" y="1010377"/>
            <a:ext cx="4112929" cy="31427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786194" y="4365104"/>
            <a:ext cx="38182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/>
              <a:t>Figure 22.3</a:t>
            </a:r>
            <a:r>
              <a:rPr lang="en-GB" sz="2000" dirty="0" smtClean="0"/>
              <a:t> - Japan's age distribution (population</a:t>
            </a:r>
            <a:r>
              <a:rPr lang="en-GB" sz="2000" dirty="0"/>
              <a:t> </a:t>
            </a:r>
            <a:r>
              <a:rPr lang="en-GB" sz="2000" dirty="0" smtClean="0"/>
              <a:t>pyramid</a:t>
            </a:r>
            <a:r>
              <a:rPr lang="en-GB" sz="2000" dirty="0"/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859849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559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870" dirty="0" smtClean="0"/>
              <a:t>The </a:t>
            </a:r>
            <a:r>
              <a:rPr lang="en-US" sz="1870" b="1" dirty="0">
                <a:solidFill>
                  <a:srgbClr val="FF0000"/>
                </a:solidFill>
              </a:rPr>
              <a:t>dependency ratio </a:t>
            </a:r>
            <a:r>
              <a:rPr lang="en-US" sz="1870" dirty="0"/>
              <a:t>is a comparison of the number of people who are not in </a:t>
            </a:r>
            <a:r>
              <a:rPr lang="en-US" sz="1870" dirty="0" smtClean="0"/>
              <a:t>the labour </a:t>
            </a:r>
            <a:r>
              <a:rPr lang="en-US" sz="1870" dirty="0"/>
              <a:t>force with the number </a:t>
            </a:r>
            <a:r>
              <a:rPr lang="en-US" sz="1870" dirty="0" smtClean="0"/>
              <a:t>of people </a:t>
            </a:r>
            <a:r>
              <a:rPr lang="en-US" sz="1870" dirty="0"/>
              <a:t>in </a:t>
            </a:r>
            <a:r>
              <a:rPr lang="en-US" sz="1870" dirty="0" smtClean="0"/>
              <a:t>active </a:t>
            </a:r>
            <a:r>
              <a:rPr lang="en-US" sz="1870" dirty="0"/>
              <a:t>paid employment. For </a:t>
            </a:r>
            <a:r>
              <a:rPr lang="en-US" sz="1870" dirty="0" smtClean="0"/>
              <a:t>economists, the </a:t>
            </a:r>
            <a:r>
              <a:rPr lang="en-US" sz="1870" dirty="0"/>
              <a:t>dependent population will typically include all those aged between </a:t>
            </a:r>
            <a:r>
              <a:rPr lang="en-US" sz="1870" dirty="0" smtClean="0"/>
              <a:t>0 </a:t>
            </a:r>
            <a:r>
              <a:rPr lang="en-US" sz="1870" dirty="0"/>
              <a:t>and </a:t>
            </a:r>
            <a:r>
              <a:rPr lang="en-US" sz="1870" dirty="0" smtClean="0"/>
              <a:t>14 (those </a:t>
            </a:r>
            <a:r>
              <a:rPr lang="en-US" sz="1870" dirty="0"/>
              <a:t>below the </a:t>
            </a:r>
            <a:r>
              <a:rPr lang="en-US" sz="1870" dirty="0" smtClean="0"/>
              <a:t>school </a:t>
            </a:r>
            <a:r>
              <a:rPr lang="en-US" sz="1870" dirty="0"/>
              <a:t>leaving age) and those aged 65 and </a:t>
            </a:r>
            <a:r>
              <a:rPr lang="en-US" sz="1870" dirty="0" smtClean="0"/>
              <a:t>above </a:t>
            </a:r>
            <a:r>
              <a:rPr lang="en-US" sz="1870" dirty="0"/>
              <a:t>(those </a:t>
            </a:r>
            <a:r>
              <a:rPr lang="en-US" sz="1870" dirty="0" smtClean="0"/>
              <a:t>above the retirement </a:t>
            </a:r>
            <a:r>
              <a:rPr lang="en-US" sz="1870" dirty="0"/>
              <a:t>age). However, it also includes </a:t>
            </a:r>
            <a:r>
              <a:rPr lang="en-US" sz="1870" dirty="0" smtClean="0"/>
              <a:t>full-time </a:t>
            </a:r>
            <a:r>
              <a:rPr lang="en-US" sz="1870" dirty="0"/>
              <a:t>students and the unemployed.</a:t>
            </a:r>
          </a:p>
          <a:p>
            <a:pPr marL="36195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870" dirty="0"/>
              <a:t>The dependency ratio measures the dependent population as a proportion of </a:t>
            </a:r>
            <a:r>
              <a:rPr lang="en-US" sz="1870" dirty="0" smtClean="0"/>
              <a:t>the working </a:t>
            </a:r>
            <a:r>
              <a:rPr lang="en-US" sz="1870" dirty="0"/>
              <a:t>population: </a:t>
            </a:r>
            <a:r>
              <a:rPr lang="en-US" sz="1870" dirty="0" smtClean="0"/>
              <a:t>that </a:t>
            </a:r>
            <a:r>
              <a:rPr lang="en-US" sz="1870" dirty="0"/>
              <a:t>is, the total active l</a:t>
            </a:r>
            <a:r>
              <a:rPr lang="en-US" sz="1870" dirty="0" smtClean="0"/>
              <a:t>abour </a:t>
            </a:r>
            <a:r>
              <a:rPr lang="en-US" sz="1870" dirty="0"/>
              <a:t>force (those aged between </a:t>
            </a:r>
            <a:r>
              <a:rPr lang="en-US" sz="1870" dirty="0" smtClean="0"/>
              <a:t>15 and </a:t>
            </a:r>
            <a:r>
              <a:rPr lang="en-US" sz="1870" dirty="0"/>
              <a:t>65). It is therefore calculated using the formula:</a:t>
            </a:r>
          </a:p>
          <a:p>
            <a:pPr marL="19050" algn="ctr">
              <a:buClr>
                <a:srgbClr val="00B050"/>
              </a:buClr>
            </a:pPr>
            <a:r>
              <a:rPr lang="en-US" sz="1870" b="1" dirty="0" smtClean="0"/>
              <a:t>Dependency </a:t>
            </a:r>
            <a:r>
              <a:rPr lang="en-US" sz="1870" b="1" dirty="0"/>
              <a:t>ratio = dependent population + working population</a:t>
            </a:r>
          </a:p>
          <a:p>
            <a:pPr marL="36195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870" dirty="0"/>
              <a:t>The higher the dependency ratio, the greater the </a:t>
            </a:r>
            <a:r>
              <a:rPr lang="en-US" sz="1870" dirty="0" smtClean="0"/>
              <a:t>tax </a:t>
            </a:r>
            <a:r>
              <a:rPr lang="en-US" sz="1870" dirty="0"/>
              <a:t>burden on the </a:t>
            </a:r>
            <a:r>
              <a:rPr lang="en-US" sz="1870" dirty="0" smtClean="0"/>
              <a:t>working population </a:t>
            </a:r>
            <a:r>
              <a:rPr lang="en-US" sz="1870" dirty="0"/>
              <a:t>to support those </a:t>
            </a:r>
            <a:r>
              <a:rPr lang="en-US" sz="1870" dirty="0" smtClean="0"/>
              <a:t>not </a:t>
            </a:r>
            <a:r>
              <a:rPr lang="en-US" sz="1870" dirty="0"/>
              <a:t>economically active (nor in active </a:t>
            </a:r>
            <a:r>
              <a:rPr lang="en-US" sz="1870" dirty="0" smtClean="0"/>
              <a:t>paid employment</a:t>
            </a:r>
            <a:r>
              <a:rPr lang="en-US" sz="1870" dirty="0"/>
              <a:t>). The dependency ratio can rise due to several reasons, </a:t>
            </a:r>
            <a:r>
              <a:rPr lang="en-US" sz="1870" dirty="0" smtClean="0"/>
              <a:t>e.g.:</a:t>
            </a:r>
            <a:endParaRPr lang="en-US" sz="1870" dirty="0"/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high </a:t>
            </a:r>
            <a:r>
              <a:rPr lang="en-US" sz="1870" dirty="0"/>
              <a:t>birth rates, mainly in less economically developed countries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higher compulsory school leaving age, thus keeping school </a:t>
            </a:r>
            <a:r>
              <a:rPr lang="en-US" sz="1870" dirty="0" smtClean="0"/>
              <a:t>students </a:t>
            </a:r>
            <a:r>
              <a:rPr lang="en-US" sz="1870" dirty="0"/>
              <a:t>as part of </a:t>
            </a:r>
            <a:r>
              <a:rPr lang="en-US" sz="1870" dirty="0" smtClean="0"/>
              <a:t>the dependent </a:t>
            </a:r>
            <a:r>
              <a:rPr lang="en-US" sz="1870" dirty="0"/>
              <a:t>population for longer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social </a:t>
            </a:r>
            <a:r>
              <a:rPr lang="en-US" sz="1870" dirty="0"/>
              <a:t>changes such as workers entering the labour force at a later </a:t>
            </a:r>
            <a:r>
              <a:rPr lang="en-US" sz="1870" dirty="0" smtClean="0"/>
              <a:t>stage </a:t>
            </a:r>
            <a:r>
              <a:rPr lang="en-US" sz="1870" dirty="0"/>
              <a:t>due </a:t>
            </a:r>
            <a:r>
              <a:rPr lang="en-US" sz="1870" dirty="0" smtClean="0"/>
              <a:t>to the </a:t>
            </a:r>
            <a:r>
              <a:rPr lang="en-US" sz="1870" dirty="0"/>
              <a:t>demand for higher education, or more people choosing early retirement (</a:t>
            </a:r>
            <a:r>
              <a:rPr lang="en-US" sz="1870" dirty="0" smtClean="0"/>
              <a:t>thus reducing </a:t>
            </a:r>
            <a:r>
              <a:rPr lang="en-US" sz="1870" dirty="0"/>
              <a:t>the size of the </a:t>
            </a:r>
            <a:r>
              <a:rPr lang="en-US" sz="1870" dirty="0" smtClean="0"/>
              <a:t>working </a:t>
            </a:r>
            <a:r>
              <a:rPr lang="en-US" sz="1870" dirty="0"/>
              <a:t>population).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800" dirty="0" smtClean="0"/>
              <a:t>P7.2 – Population Distribution – Dependency Ratio</a:t>
            </a:r>
            <a:endParaRPr lang="en-GB" sz="28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4998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>
              <a:buClr>
                <a:srgbClr val="00B050"/>
              </a:buClr>
            </a:pPr>
            <a:r>
              <a:rPr lang="en-US" sz="2700" dirty="0">
                <a:solidFill>
                  <a:srgbClr val="FF0000"/>
                </a:solidFill>
              </a:rPr>
              <a:t>Exam practice</a:t>
            </a:r>
          </a:p>
          <a:p>
            <a:pPr marL="534988" indent="-515938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700" dirty="0" smtClean="0">
                <a:solidFill>
                  <a:srgbClr val="FF0000"/>
                </a:solidFill>
              </a:rPr>
              <a:t>Study the data below from the CIA World </a:t>
            </a:r>
            <a:r>
              <a:rPr lang="en-US" sz="2700" dirty="0" err="1" smtClean="0">
                <a:solidFill>
                  <a:srgbClr val="FF0000"/>
                </a:solidFill>
              </a:rPr>
              <a:t>Factbook</a:t>
            </a:r>
            <a:r>
              <a:rPr lang="en-US" sz="2700" dirty="0" smtClean="0">
                <a:solidFill>
                  <a:srgbClr val="FF0000"/>
                </a:solidFill>
              </a:rPr>
              <a:t> for the gender ratios in China, and answer the questions that follow.</a:t>
            </a:r>
          </a:p>
          <a:p>
            <a:pPr marL="896938" indent="-361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700" dirty="0" smtClean="0">
                <a:solidFill>
                  <a:srgbClr val="FF0000"/>
                </a:solidFill>
              </a:rPr>
              <a:t>at birth: 1.13 male(s) per female</a:t>
            </a:r>
          </a:p>
          <a:p>
            <a:pPr marL="896938" indent="-361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700" dirty="0" smtClean="0">
                <a:solidFill>
                  <a:srgbClr val="FF0000"/>
                </a:solidFill>
              </a:rPr>
              <a:t>under 15 years: 1.17 male(s) per female</a:t>
            </a:r>
          </a:p>
          <a:p>
            <a:pPr marL="896938" indent="-361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700" dirty="0" smtClean="0">
                <a:solidFill>
                  <a:srgbClr val="FF0000"/>
                </a:solidFill>
              </a:rPr>
              <a:t>15-64 years: 1.06 male(s) per female</a:t>
            </a:r>
          </a:p>
          <a:p>
            <a:pPr marL="896938" indent="-361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700" dirty="0" smtClean="0">
                <a:solidFill>
                  <a:srgbClr val="FF0000"/>
                </a:solidFill>
              </a:rPr>
              <a:t>65 years and over: 0.92 male(s) per female</a:t>
            </a:r>
          </a:p>
          <a:p>
            <a:pPr marL="896938" indent="-3619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700" dirty="0" smtClean="0">
                <a:solidFill>
                  <a:srgbClr val="FF0000"/>
                </a:solidFill>
              </a:rPr>
              <a:t>total population: 1.06 male(s) per female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700" dirty="0" smtClean="0">
                <a:solidFill>
                  <a:srgbClr val="FF0000"/>
                </a:solidFill>
              </a:rPr>
              <a:t>Briefly </a:t>
            </a:r>
            <a:r>
              <a:rPr lang="en-US" sz="2700" dirty="0">
                <a:solidFill>
                  <a:srgbClr val="FF0000"/>
                </a:solidFill>
              </a:rPr>
              <a:t>explain how China's one-child policy might have influenced the </a:t>
            </a:r>
            <a:r>
              <a:rPr lang="en-US" sz="2700" dirty="0" smtClean="0">
                <a:solidFill>
                  <a:srgbClr val="FF0000"/>
                </a:solidFill>
              </a:rPr>
              <a:t>gender ratios </a:t>
            </a:r>
            <a:r>
              <a:rPr lang="en-US" sz="2700" dirty="0">
                <a:solidFill>
                  <a:srgbClr val="FF0000"/>
                </a:solidFill>
              </a:rPr>
              <a:t>in China. [2)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700" dirty="0" smtClean="0">
                <a:solidFill>
                  <a:srgbClr val="FF0000"/>
                </a:solidFill>
              </a:rPr>
              <a:t>Outline </a:t>
            </a:r>
            <a:r>
              <a:rPr lang="en-US" sz="2700" dirty="0">
                <a:solidFill>
                  <a:srgbClr val="FF0000"/>
                </a:solidFill>
              </a:rPr>
              <a:t>two economic implications for a country that has an </a:t>
            </a:r>
            <a:r>
              <a:rPr lang="en-US" sz="2700" dirty="0" smtClean="0">
                <a:solidFill>
                  <a:srgbClr val="FF0000"/>
                </a:solidFill>
              </a:rPr>
              <a:t>uneven gender </a:t>
            </a:r>
            <a:r>
              <a:rPr lang="en-US" sz="2700" dirty="0">
                <a:solidFill>
                  <a:srgbClr val="FF0000"/>
                </a:solidFill>
              </a:rPr>
              <a:t>ratio. [4)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800" dirty="0" smtClean="0"/>
              <a:t>P7.2 – Population Distribution – Dependency Ratio</a:t>
            </a:r>
            <a:endParaRPr lang="en-GB" sz="28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81960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855546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/>
              <a:t>While there are reasons for different population sizes and different rates of </a:t>
            </a:r>
            <a:r>
              <a:rPr lang="en-US" sz="2200" dirty="0" smtClean="0"/>
              <a:t>population growth </a:t>
            </a:r>
            <a:r>
              <a:rPr lang="en-US" sz="2200" dirty="0"/>
              <a:t>in different countries, economists argue that there is an optimal (best </a:t>
            </a:r>
            <a:r>
              <a:rPr lang="en-US" sz="2200" dirty="0" smtClean="0"/>
              <a:t>or ideal</a:t>
            </a:r>
            <a:r>
              <a:rPr lang="en-US" sz="2200" dirty="0"/>
              <a:t>) population for each country. The </a:t>
            </a:r>
            <a:r>
              <a:rPr lang="en-US" sz="2200" b="1" dirty="0">
                <a:solidFill>
                  <a:srgbClr val="FF0000"/>
                </a:solidFill>
              </a:rPr>
              <a:t>optimum population </a:t>
            </a:r>
            <a:r>
              <a:rPr lang="en-US" sz="2200" dirty="0"/>
              <a:t>exists when the </a:t>
            </a:r>
            <a:r>
              <a:rPr lang="en-US" sz="2200" dirty="0" smtClean="0"/>
              <a:t>output of </a:t>
            </a:r>
            <a:r>
              <a:rPr lang="en-US" sz="2200" dirty="0"/>
              <a:t>goods and services per head of the population is </a:t>
            </a:r>
            <a:r>
              <a:rPr lang="en-US" sz="2200" dirty="0" err="1"/>
              <a:t>maximised</a:t>
            </a:r>
            <a:r>
              <a:rPr lang="en-US" sz="2200" dirty="0"/>
              <a:t> (</a:t>
            </a:r>
            <a:r>
              <a:rPr lang="en-US" sz="2200" dirty="0" smtClean="0"/>
              <a:t>see </a:t>
            </a:r>
            <a:r>
              <a:rPr lang="en-US" sz="2200" dirty="0"/>
              <a:t>Figure 22.4).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700" dirty="0" smtClean="0"/>
              <a:t>P7.2 – Population Distribution – Optimum Population</a:t>
            </a:r>
            <a:endParaRPr lang="en-GB" sz="27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244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0439" t="25110" r="21413" b="11890"/>
          <a:stretch/>
        </p:blipFill>
        <p:spPr>
          <a:xfrm>
            <a:off x="4499992" y="3212976"/>
            <a:ext cx="4294231" cy="31589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88032" y="3212976"/>
            <a:ext cx="4067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200" dirty="0"/>
              <a:t>A country is </a:t>
            </a:r>
            <a:r>
              <a:rPr lang="en-US" sz="2200" b="1" dirty="0" smtClean="0"/>
              <a:t>under-populated</a:t>
            </a:r>
            <a:r>
              <a:rPr lang="en-US" sz="2200" dirty="0" smtClean="0"/>
              <a:t> if it </a:t>
            </a:r>
            <a:r>
              <a:rPr lang="en-US" sz="2200" dirty="0"/>
              <a:t>does not </a:t>
            </a:r>
            <a:r>
              <a:rPr lang="en-US" sz="2200" dirty="0" smtClean="0"/>
              <a:t>have </a:t>
            </a:r>
            <a:r>
              <a:rPr lang="en-US" sz="2200" dirty="0"/>
              <a:t>sufficient labour to make </a:t>
            </a:r>
            <a:r>
              <a:rPr lang="en-US" sz="2200" dirty="0" smtClean="0"/>
              <a:t>the best </a:t>
            </a:r>
            <a:r>
              <a:rPr lang="en-US" sz="2200" dirty="0"/>
              <a:t>use of its resources. In this situation, GDP per head of the population </a:t>
            </a:r>
            <a:r>
              <a:rPr lang="en-US" sz="2200" dirty="0" smtClean="0"/>
              <a:t>could be further </a:t>
            </a:r>
            <a:r>
              <a:rPr lang="en-US" sz="2200" dirty="0"/>
              <a:t>increased if there were more human resources</a:t>
            </a:r>
            <a:r>
              <a:rPr lang="en-US" sz="2200" dirty="0" smtClean="0"/>
              <a:t>.</a:t>
            </a:r>
            <a:endParaRPr lang="en-GB" sz="2200" dirty="0"/>
          </a:p>
        </p:txBody>
      </p:sp>
      <p:sp>
        <p:nvSpPr>
          <p:cNvPr id="4" name="Rectangle 3"/>
          <p:cNvSpPr/>
          <p:nvPr/>
        </p:nvSpPr>
        <p:spPr>
          <a:xfrm>
            <a:off x="4737303" y="6309320"/>
            <a:ext cx="4083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Figure 22.4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optimum population</a:t>
            </a:r>
          </a:p>
        </p:txBody>
      </p:sp>
    </p:spTree>
    <p:extLst>
      <p:ext uri="{BB962C8B-B14F-4D97-AF65-F5344CB8AC3E}">
        <p14:creationId xmlns:p14="http://schemas.microsoft.com/office/powerpoint/2010/main" val="9307625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Syllabus Weightings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The weightings given to the assessment objectives are:</a:t>
            </a:r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 smtClean="0"/>
          </a:p>
          <a:p>
            <a:pPr marL="285750" indent="-285750">
              <a:buClr>
                <a:srgbClr val="00B050"/>
              </a:buClr>
              <a:buFont typeface="Wingdings 3" panose="05040102010807070707" pitchFamily="18" charset="2"/>
              <a:buChar char=""/>
            </a:pPr>
            <a:endParaRPr lang="en-US" sz="2000" dirty="0"/>
          </a:p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400" dirty="0"/>
              <a:t>The assessment objectives are weighted to give an indication of their relative importance. The weightings are not intended to provide a precise statement of the number of marks allocated to particular assessment objectives. </a:t>
            </a: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514362"/>
              </p:ext>
            </p:extLst>
          </p:nvPr>
        </p:nvGraphicFramePr>
        <p:xfrm>
          <a:off x="251520" y="1700808"/>
          <a:ext cx="855778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7141"/>
                <a:gridCol w="2016224"/>
                <a:gridCol w="1872208"/>
                <a:gridCol w="187220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Assessment Objectives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 1 (%)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Paper 1 (%)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Overall1 (%)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AO1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Knowledge with understanding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AO2</a:t>
                      </a:r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Analysis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AO3</a:t>
                      </a: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Critical evaluation and decision-making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 ± 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± 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6493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5005" y="1052736"/>
            <a:ext cx="653924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Fertility </a:t>
            </a:r>
            <a:r>
              <a:rPr lang="en-US" sz="2000" dirty="0"/>
              <a:t>rates below </a:t>
            </a:r>
            <a:r>
              <a:rPr lang="en-US" sz="2000" dirty="0" smtClean="0"/>
              <a:t>the replacement level </a:t>
            </a:r>
            <a:r>
              <a:rPr lang="en-US" sz="2000" dirty="0"/>
              <a:t>can lead to </a:t>
            </a:r>
            <a:r>
              <a:rPr lang="en-US" sz="2000" dirty="0" smtClean="0"/>
              <a:t>under-population</a:t>
            </a:r>
            <a:r>
              <a:rPr lang="en-US" sz="2000" dirty="0"/>
              <a:t>, causing potential economic </a:t>
            </a:r>
            <a:r>
              <a:rPr lang="en-US" sz="2000" dirty="0" smtClean="0"/>
              <a:t>decline. In </a:t>
            </a:r>
            <a:r>
              <a:rPr lang="en-US" sz="2000" dirty="0"/>
              <a:t>this case, to reach the optimum population, the government could </a:t>
            </a:r>
            <a:r>
              <a:rPr lang="en-US" sz="2000" dirty="0" smtClean="0"/>
              <a:t>introduce measures </a:t>
            </a:r>
            <a:r>
              <a:rPr lang="en-US" sz="2000" dirty="0"/>
              <a:t>to increase the population size, such as encouraging immigration.</a:t>
            </a:r>
          </a:p>
          <a:p>
            <a:pPr marL="449263" indent="-430213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/>
              <a:t>A country is </a:t>
            </a:r>
            <a:r>
              <a:rPr lang="en-US" sz="2000" b="1" dirty="0" smtClean="0"/>
              <a:t>over-populated</a:t>
            </a:r>
            <a:r>
              <a:rPr lang="en-US" sz="2000" dirty="0" smtClean="0"/>
              <a:t> </a:t>
            </a:r>
            <a:r>
              <a:rPr lang="en-US" sz="2000" dirty="0"/>
              <a:t>if the population is </a:t>
            </a:r>
            <a:r>
              <a:rPr lang="en-US" sz="2000" dirty="0" smtClean="0"/>
              <a:t>too </a:t>
            </a:r>
            <a:r>
              <a:rPr lang="en-US" sz="2000" dirty="0"/>
              <a:t>large, given the </a:t>
            </a:r>
            <a:r>
              <a:rPr lang="en-US" sz="2000" dirty="0" smtClean="0"/>
              <a:t>available resources </a:t>
            </a:r>
            <a:r>
              <a:rPr lang="en-US" sz="2000" dirty="0"/>
              <a:t>of the country. Fertility rates above the replacement level can lead </a:t>
            </a:r>
            <a:r>
              <a:rPr lang="en-US" sz="2000" dirty="0" smtClean="0"/>
              <a:t>to potential over-population</a:t>
            </a:r>
            <a:r>
              <a:rPr lang="en-US" sz="2000" dirty="0"/>
              <a:t>, with </a:t>
            </a:r>
            <a:r>
              <a:rPr lang="en-US" sz="2000" dirty="0" smtClean="0"/>
              <a:t>negative </a:t>
            </a:r>
            <a:r>
              <a:rPr lang="en-US" sz="2000" dirty="0"/>
              <a:t>economic consequences such as </a:t>
            </a:r>
            <a:r>
              <a:rPr lang="en-US" sz="2000" dirty="0" smtClean="0"/>
              <a:t>famine, housing </a:t>
            </a:r>
            <a:r>
              <a:rPr lang="en-US" sz="2000" dirty="0"/>
              <a:t>shortages, energy shortages and diseases. This causes a fall in GDP </a:t>
            </a:r>
            <a:r>
              <a:rPr lang="en-US" sz="2000" dirty="0" smtClean="0"/>
              <a:t>per capita </a:t>
            </a:r>
            <a:r>
              <a:rPr lang="en-US" sz="2000" dirty="0"/>
              <a:t>as there are insufficient resources to sustain the population. In this case, </a:t>
            </a:r>
            <a:r>
              <a:rPr lang="en-US" sz="2000" dirty="0" smtClean="0"/>
              <a:t>to reach </a:t>
            </a:r>
            <a:r>
              <a:rPr lang="en-US" sz="2000" dirty="0"/>
              <a:t>the optimum population, the government could either introduce </a:t>
            </a:r>
            <a:r>
              <a:rPr lang="en-US" sz="2000" dirty="0" smtClean="0"/>
              <a:t>measures to </a:t>
            </a:r>
            <a:r>
              <a:rPr lang="en-US" sz="2000" dirty="0"/>
              <a:t>reduce the population size or introduce measures to boost </a:t>
            </a:r>
            <a:r>
              <a:rPr lang="en-US" sz="2000" dirty="0" smtClean="0"/>
              <a:t>investment and productivity </a:t>
            </a:r>
            <a:r>
              <a:rPr lang="en-US" sz="2000" dirty="0"/>
              <a:t>in the economy.</a:t>
            </a:r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2700" dirty="0" smtClean="0"/>
              <a:t>P7.2 – Population Distribution – Optimum Population</a:t>
            </a:r>
            <a:endParaRPr lang="en-GB" sz="27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245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76256" y="3186842"/>
            <a:ext cx="20162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Over-population in Brazilian cities has resulted in vast slums due to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housing shortages</a:t>
            </a:r>
          </a:p>
        </p:txBody>
      </p:sp>
    </p:spTree>
    <p:extLst>
      <p:ext uri="{BB962C8B-B14F-4D97-AF65-F5344CB8AC3E}">
        <p14:creationId xmlns:p14="http://schemas.microsoft.com/office/powerpoint/2010/main" val="29783117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23528" y="4139788"/>
            <a:ext cx="85554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>
              <a:buClr>
                <a:srgbClr val="00B050"/>
              </a:buClr>
            </a:pPr>
            <a:r>
              <a:rPr lang="en-US" b="1" dirty="0"/>
              <a:t>Table </a:t>
            </a:r>
            <a:r>
              <a:rPr lang="en-US" b="1" dirty="0" smtClean="0"/>
              <a:t>22.3 </a:t>
            </a:r>
            <a:r>
              <a:rPr lang="en-US" dirty="0" smtClean="0"/>
              <a:t>- Countries </a:t>
            </a:r>
            <a:r>
              <a:rPr lang="en-US" dirty="0"/>
              <a:t>with the highest and lowest population growth </a:t>
            </a:r>
            <a:r>
              <a:rPr lang="en-US" dirty="0" smtClean="0"/>
              <a:t>rates (%)</a:t>
            </a:r>
            <a:endParaRPr lang="en-US" dirty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042764"/>
              </p:ext>
            </p:extLst>
          </p:nvPr>
        </p:nvGraphicFramePr>
        <p:xfrm>
          <a:off x="321280" y="1124744"/>
          <a:ext cx="8499192" cy="2873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336"/>
                <a:gridCol w="1800200"/>
                <a:gridCol w="1080120"/>
                <a:gridCol w="864096"/>
                <a:gridCol w="2870800"/>
                <a:gridCol w="1089640"/>
              </a:tblGrid>
              <a:tr h="379693">
                <a:tc gridSpan="3"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Highest Population Growth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Lowest Population Growth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Growth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Rank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Growth</a:t>
                      </a:r>
                      <a:endParaRPr lang="en-GB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Qatar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4.93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Cook Islands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Zimbabwe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Moldova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Niger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Saint Pierre and Miquelon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-0.98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Uganda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Jordan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Turks and Caicos Islands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3.17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Northern Marina Islands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51520" y="4586352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Consequences of Population Growth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world's population reached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1bn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people around 1804. This doubled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 2bn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people by 1927 and reached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5bn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1987. The United Nations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claims that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world's population exceeded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7bn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people in October 2011 and will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reach 9bn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by 2050. This phenomenal and unprecedented population growth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offers both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opportunities and challenges for economists.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6490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66967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economic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consequences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population growth were first presented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by Reverend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Thomas R. Malthus (1766-1834).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Malthusian growth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theory suggested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that uncontrolled population growth would put pressures on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resources of 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country, thus negatively impacting living standards. This is because,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Malthus, population growth occurs at a geometric rate: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is, it grows at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common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ratio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(1, 2, 4, 8, 16, 32 and so forth) whereas food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only grows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 an arithmetic rate (1, 2, 3, 4, 5). If the theory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materialised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this would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mean that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population growth would eventually exceed food output for the population.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This has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 happened in reality for two main reasons: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have been slower population growth rates than expected, especially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more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economically developed countries, due to social changes such as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 opportunity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costs of raising children 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has been a geometric progression in food production due to advances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 food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technology, such as improved farm machinery, irrigation systems,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genetics, pesticides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fertilisers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7808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Economists have found that the core concern about the continuing depletion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planet's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finite resources by rising populations can be met by improved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efficiency in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 production of food and the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of alternative renewable energy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varying consequences of these population changes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for countries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at different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stages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of economic development. In particular,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employment patterns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are likely to change. There are three basic sectors of employment in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the economy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: the primary, secondary and tertiary sectors.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Primary-sector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output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is concerned with the extraction of raw materials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and other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natural resources. Employment in this sector includes work in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agriculture, fishing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mining and oil exploration. The primary sector rends to dominate in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less economically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developed countries.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Secondary-sector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output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involves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manufacturing - that is, the use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of natural resources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to produce man-made resources such as machinery, vehicles,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buildings and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other capital resources. Examples of employment in this sector are jobs in car manufacturing, textile production, chemical engineering and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textbook publishing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 This is the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dominant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sector in most industrialising and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developing countries.</a:t>
            </a: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27000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246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Tertiary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sector output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refers to the provision of services. Examples of jobs in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this sector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are accountants, teachers, doctors, lawyers, financial advisers and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retailers. The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tertiary sector tends to be the most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important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in high-income economies.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As an economy develops, there rends to be a shift away from reliance on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primary and secondary-sector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production towards tertiary output (see Table 22.4).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 general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countries with a low level of GDP per capita are at their early stages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of economic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development, so most people work in the primary sector. As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these countries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advance, the majority of their gross domestic product is generated from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the secondary sector.</a:t>
            </a:r>
          </a:p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economically developed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countries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with a high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income per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capita, the tertiary sector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accounts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for the largest share of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employment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GDP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6284639"/>
            <a:ext cx="839640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00" b="1" dirty="0" smtClean="0">
                <a:latin typeface="Arial" panose="020B0604020202020204" pitchFamily="34" charset="0"/>
              </a:rPr>
              <a:t>Table 22.4</a:t>
            </a:r>
            <a:r>
              <a:rPr lang="en-US" sz="1900" dirty="0" smtClean="0">
                <a:latin typeface="Arial" panose="020B0604020202020204" pitchFamily="34" charset="0"/>
              </a:rPr>
              <a:t> - Comparison </a:t>
            </a:r>
            <a:r>
              <a:rPr lang="en-US" sz="1900" dirty="0">
                <a:latin typeface="Arial" panose="020B0604020202020204" pitchFamily="34" charset="0"/>
              </a:rPr>
              <a:t>of employment by sector: selected countries, 2013</a:t>
            </a:r>
            <a:endParaRPr lang="en-GB" sz="1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371469"/>
              </p:ext>
            </p:extLst>
          </p:nvPr>
        </p:nvGraphicFramePr>
        <p:xfrm>
          <a:off x="251520" y="4681944"/>
          <a:ext cx="8568952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Primary (%)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 (%)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Tertiary (%)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Kenya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24.2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14.8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China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46.6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43.7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Luxembourg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13.6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3330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 changing size and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of the population also has effects on an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economy. It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has an impact on the following: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Consumers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- The demand for goods and services changes with variations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 population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trends. Customers have different demands based on their age,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gender, religion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ethnic group and family size.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E.g.,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elderly people in a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country with an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ageing population might spend proportionately more of their money on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health care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and related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products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 By contrast, parents of young children might spend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more of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their income on housing, education, clothing, family vacations and toys.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Firms will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seek to exploit these changes in demand for different goods and services.</a:t>
            </a:r>
          </a:p>
          <a:p>
            <a:pPr marL="72390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Government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- A growing population can bring about benefits if it means the government is able to collect more tax revenues from a larger workforce. However, it can also mean added pressure for the government to provide more public services, welfare benefits and state pensions. As a result, many governments have introduced compulsory pension savings schemes and have raised official retirement ages. E.g., France increased the retirement age from 60 to 62 years in 2011 , with plans to increase this gradually to 68 years of age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45199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247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Firms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- The demand for, and supply of,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labour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will change following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long-term changes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in population trends.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E.g.,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rapid population growth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increase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 future supply of labour. By contrast, the combination of low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birth rates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and net emigration will reduce the future supply of workers in the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country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61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According to the World Health Organization, a staggering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2bn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people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will be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aged 60 years and over by 2050 - more than triple the number in 2000. By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the end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of 2012, only Japan had more than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30%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of its population aged at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least 60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, but some 64 countries are expected to have reached this figure by 2050.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The ageing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population of these nations, especially in the case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of high-income countries, will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have profound impacts on the future supply of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labour.</a:t>
            </a:r>
          </a:p>
          <a:p>
            <a:pPr marL="361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900" b="1" dirty="0">
                <a:latin typeface="Arial" panose="020B0604020202020204" pitchFamily="34" charset="0"/>
                <a:cs typeface="Arial" panose="020B0604020202020204" pitchFamily="34" charset="0"/>
              </a:rPr>
              <a:t>economy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- Continual population growth puts more pressure on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an economy's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scarce resources. This can lead to inflationary pressures or an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 in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the demand for imports if the country cannot produce enough to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meet the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needs and wants of the population.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E.g.,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land in prime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locations is scarce,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so a larger population in these areas is likely to force land prices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to soar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. Inflation can create problems for the economy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(Chapter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18) and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cause economic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growth to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slow.</a:t>
            </a:r>
          </a:p>
        </p:txBody>
      </p:sp>
    </p:spTree>
    <p:extLst>
      <p:ext uri="{BB962C8B-B14F-4D97-AF65-F5344CB8AC3E}">
        <p14:creationId xmlns:p14="http://schemas.microsoft.com/office/powerpoint/2010/main" val="239048177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429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natural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environment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An increase in the size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of 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population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also puts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strain on the environment. Non-renewable resources are depleted 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production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process and the increased level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puts strain 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natural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environment.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E.g.,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pollution and traffic congestion are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by-products of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overpopulated regions of the world.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2883708"/>
            <a:ext cx="856895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Use the internet to investigate the effects of the changing size and structure of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population on a country of your choice. Consider the impact of these changes on households, firms and the government in the country.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Investigate China's one-child policy and answer the following questions:</a:t>
            </a:r>
          </a:p>
          <a:p>
            <a:pPr marL="896938" indent="-457200">
              <a:buFont typeface="+mj-lt"/>
              <a:buAutoNum type="alphaLcParenR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was the one-child policy introduced?</a:t>
            </a:r>
          </a:p>
          <a:p>
            <a:pPr marL="896938" indent="-457200">
              <a:buFont typeface="+mj-lt"/>
              <a:buAutoNum type="alphaLcParenR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the exemptions to the policy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896938" indent="-457200">
              <a:buFont typeface="+mj-lt"/>
              <a:buAutoNum type="alphaLcParenR"/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What are the positive and negative consequences of the policy for future generations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 good starting point is to watch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this video clip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YouTube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47038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050">
              <a:buClr>
                <a:srgbClr val="00B050"/>
              </a:buClr>
            </a:pPr>
            <a:r>
              <a:rPr lang="en-U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 practice</a:t>
            </a:r>
          </a:p>
          <a:p>
            <a:pPr marL="361950" indent="-342900">
              <a:buClr>
                <a:srgbClr val="00B050"/>
              </a:buClr>
              <a:buFont typeface="+mj-lt"/>
              <a:buAutoNum type="arabicPeriod"/>
            </a:pP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World Bank statistics, the population of Nigeria has increased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around 45m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in 1960 to over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163m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2013, an increase of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262%.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22.5 illustrates the growth in Nigeria's population.</a:t>
            </a:r>
          </a:p>
          <a:p>
            <a:pPr marL="19050">
              <a:buClr>
                <a:srgbClr val="00B050"/>
              </a:buClr>
            </a:pPr>
            <a:endParaRPr lang="en-U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9050">
              <a:buClr>
                <a:srgbClr val="00B050"/>
              </a:buClr>
            </a:pP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22.5 Nigeria's 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population, 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1960-2013</a:t>
            </a:r>
            <a:endParaRPr lang="en-US"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7959" t="40849" r="10611" b="19777"/>
          <a:stretch/>
        </p:blipFill>
        <p:spPr>
          <a:xfrm>
            <a:off x="251520" y="2861369"/>
            <a:ext cx="8568952" cy="3087911"/>
          </a:xfrm>
          <a:prstGeom prst="rect">
            <a:avLst/>
          </a:prstGeom>
        </p:spPr>
      </p:pic>
      <p:sp>
        <p:nvSpPr>
          <p:cNvPr id="5" name="TextBox 4">
            <a:hlinkClick r:id="rId4" action="ppaction://hlinkfile"/>
          </p:cNvPr>
          <p:cNvSpPr txBox="1"/>
          <p:nvPr/>
        </p:nvSpPr>
        <p:spPr>
          <a:xfrm>
            <a:off x="8212613" y="5802983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03904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3900" indent="-371475">
              <a:buClr>
                <a:srgbClr val="00B050"/>
              </a:buClr>
              <a:buFont typeface="+mj-lt"/>
              <a:buAutoNum type="alphaLcParenR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possible causes of the rise in the size of Nigeria's population. (4)</a:t>
            </a:r>
          </a:p>
          <a:p>
            <a:pPr marL="723900" indent="-371475">
              <a:buClr>
                <a:srgbClr val="00B050"/>
              </a:buClr>
              <a:buFont typeface="+mj-lt"/>
              <a:buAutoNum type="alphaLcParenR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briefly explain two economic problems that could be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associated with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rise in the size of Nigeria's population. (4)</a:t>
            </a:r>
          </a:p>
          <a:p>
            <a:pPr marL="723900" indent="-371475">
              <a:buClr>
                <a:srgbClr val="00B050"/>
              </a:buClr>
              <a:buFont typeface="+mj-lt"/>
              <a:buAutoNum type="alphaLcParenR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measures that the Nigerian government could use to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overcome the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problems of population growth in its country.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61950" indent="-342900">
              <a:buClr>
                <a:srgbClr val="00B050"/>
              </a:buClr>
              <a:buFont typeface="+mj-lt"/>
              <a:buAutoNum type="arabicPeriod" startAt="2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 age of the UK population back in 1985 was 35.4 years, but it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 climbed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39.7 by 2010. It is projected that the median age will reach 42.2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2035. The percentage of people aged 65 and above also increased in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same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period, from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population to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17%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of 1.7m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people). By 2035 the percentage of the UK population aged 65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over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expected to reach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23%.</a:t>
            </a:r>
          </a:p>
          <a:p>
            <a:pPr marL="723900" indent="-371475">
              <a:buClr>
                <a:srgbClr val="00B050"/>
              </a:buClr>
              <a:buFont typeface="+mj-lt"/>
              <a:buAutoNum type="alphaLcParenR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meant by an 'ageing population'? (2)</a:t>
            </a:r>
          </a:p>
          <a:p>
            <a:pPr marL="723900" indent="-371475">
              <a:buClr>
                <a:srgbClr val="00B050"/>
              </a:buClr>
              <a:buFont typeface="+mj-lt"/>
              <a:buAutoNum type="alphaLcParenR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causes of the increase in the percentage of people aged </a:t>
            </a: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 and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above in the UK. (6)</a:t>
            </a:r>
          </a:p>
          <a:p>
            <a:pPr marL="723900" indent="-371475">
              <a:buClr>
                <a:srgbClr val="00B050"/>
              </a:buClr>
              <a:buFont typeface="+mj-lt"/>
              <a:buAutoNum type="alphaLcParenR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Examine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effects of an ageing population on:</a:t>
            </a:r>
          </a:p>
          <a:p>
            <a:pPr marL="1069975" indent="-363538">
              <a:buClr>
                <a:srgbClr val="00B050"/>
              </a:buClr>
              <a:buFont typeface="+mj-lt"/>
              <a:buAutoNum type="romanLcPeriod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government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expenditure and revenue (6)</a:t>
            </a:r>
          </a:p>
          <a:p>
            <a:pPr marL="1069975" indent="-363538">
              <a:buClr>
                <a:srgbClr val="00B050"/>
              </a:buClr>
              <a:buFont typeface="+mj-lt"/>
              <a:buAutoNum type="romanLcPeriod"/>
            </a:pPr>
            <a:r>
              <a:rPr lang="en-US" sz="195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</a:t>
            </a:r>
            <a:r>
              <a:rPr lang="en-US" sz="19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growth. (6)</a:t>
            </a:r>
            <a:endParaRPr lang="en-GB" sz="19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hlinkClick r:id="rId3" action="ppaction://hlinkfile"/>
          </p:cNvPr>
          <p:cNvSpPr txBox="1"/>
          <p:nvPr/>
        </p:nvSpPr>
        <p:spPr>
          <a:xfrm>
            <a:off x="8284621" y="5733256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04932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Grade Descriptors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559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1870" dirty="0" smtClean="0"/>
              <a:t>To </a:t>
            </a:r>
            <a:r>
              <a:rPr lang="en-US" sz="1870" dirty="0"/>
              <a:t>achieve a</a:t>
            </a:r>
            <a:r>
              <a:rPr lang="en-US" sz="1870" b="1" dirty="0"/>
              <a:t> Grade A</a:t>
            </a:r>
            <a:r>
              <a:rPr lang="en-US" sz="1870" dirty="0"/>
              <a:t>, a candidate must show mastery of the syllabus and an outstanding performance </a:t>
            </a:r>
            <a:r>
              <a:rPr lang="en-US" sz="1870" dirty="0" smtClean="0"/>
              <a:t>on the </a:t>
            </a:r>
            <a:r>
              <a:rPr lang="en-US" sz="1870" dirty="0"/>
              <a:t>more academic problems. Within the separate assessment objectives, a candidate awarded a Grade </a:t>
            </a:r>
            <a:r>
              <a:rPr lang="en-US" sz="1870" dirty="0" smtClean="0"/>
              <a:t>A must </a:t>
            </a:r>
            <a:r>
              <a:rPr lang="en-US" sz="1870" dirty="0"/>
              <a:t>show:</a:t>
            </a:r>
          </a:p>
          <a:p>
            <a:pPr>
              <a:buClr>
                <a:srgbClr val="00B050"/>
              </a:buClr>
            </a:pPr>
            <a:r>
              <a:rPr lang="en-US" sz="1870" b="1" dirty="0"/>
              <a:t>AO1: Knowledge with understanding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excellent ability to identify detailed facts and principles in relation to the content of the syllabus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excellent ability to describe clearly graphs, diagrams, tables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thorough ability to define the concepts and ideas of the syllabus.</a:t>
            </a:r>
          </a:p>
          <a:p>
            <a:pPr>
              <a:buClr>
                <a:srgbClr val="00B050"/>
              </a:buClr>
            </a:pPr>
            <a:r>
              <a:rPr lang="en-US" sz="1870" b="1" dirty="0"/>
              <a:t>AO2: Analysis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excellent ability to classify and comment on information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An </a:t>
            </a:r>
            <a:r>
              <a:rPr lang="en-US" sz="1870" dirty="0"/>
              <a:t>ability to apply this information in a logical and well-structured manner to illustrate the </a:t>
            </a:r>
            <a:r>
              <a:rPr lang="en-US" sz="1870" dirty="0" smtClean="0"/>
              <a:t>application of </a:t>
            </a:r>
            <a:r>
              <a:rPr lang="en-US" sz="1870" dirty="0"/>
              <a:t>economic analysis to a particular situation.</a:t>
            </a:r>
          </a:p>
          <a:p>
            <a:pPr>
              <a:buClr>
                <a:srgbClr val="00B050"/>
              </a:buClr>
            </a:pPr>
            <a:r>
              <a:rPr lang="en-US" sz="1870" b="1" dirty="0"/>
              <a:t>AO3: Critical evaluation and decision-making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thorough ability to classify and order information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sound ability to discriminate between varied sources of information and to distinguish </a:t>
            </a:r>
            <a:r>
              <a:rPr lang="en-US" sz="1870" dirty="0" smtClean="0"/>
              <a:t>clearly between </a:t>
            </a:r>
            <a:r>
              <a:rPr lang="en-US" sz="1870" dirty="0"/>
              <a:t>facts and opinions</a:t>
            </a:r>
          </a:p>
          <a:p>
            <a:pPr marL="693738" indent="-3381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870" dirty="0" smtClean="0"/>
              <a:t>A </a:t>
            </a:r>
            <a:r>
              <a:rPr lang="en-US" sz="1870" dirty="0"/>
              <a:t>sound ability to make clear, reasoned judgements and to communicate them in an accurate </a:t>
            </a:r>
            <a:r>
              <a:rPr lang="en-US" sz="1870" dirty="0" smtClean="0"/>
              <a:t>and logical </a:t>
            </a:r>
            <a:r>
              <a:rPr lang="en-US" sz="1870" dirty="0"/>
              <a:t>manner.</a:t>
            </a:r>
          </a:p>
        </p:txBody>
      </p:sp>
    </p:spTree>
    <p:extLst>
      <p:ext uri="{BB962C8B-B14F-4D97-AF65-F5344CB8AC3E}">
        <p14:creationId xmlns:p14="http://schemas.microsoft.com/office/powerpoint/2010/main" val="42378333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P7.2 – Consequences of Population Change</a:t>
            </a:r>
            <a:endParaRPr lang="en-GB" sz="32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515938">
              <a:buClr>
                <a:srgbClr val="00B050"/>
              </a:buClr>
            </a:pPr>
            <a:r>
              <a:rPr lang="en-US" sz="217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review questions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 four key factors affecting the rate of population growth?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net migration rate calculated?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social changes impact on the population size and potential </a:t>
            </a: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population growth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might economists use population pyramids?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 economic consequences of an ageing population?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dependency ratio and why is it important?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the optimum population and why do governments strive to reach this?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Malthusian growth theory?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does employment in the three sectors of the economy change as </a:t>
            </a: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economy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develops?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 economic consequences of rapid population growth for </a:t>
            </a: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economy </a:t>
            </a:r>
            <a:r>
              <a:rPr lang="en-US" sz="21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natural environment?</a:t>
            </a:r>
            <a:endParaRPr lang="en-GB" sz="217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hlinkClick r:id="rId3" action="ppaction://hlinkfile"/>
          </p:cNvPr>
          <p:cNvSpPr txBox="1"/>
          <p:nvPr/>
        </p:nvSpPr>
        <p:spPr>
          <a:xfrm>
            <a:off x="8284621" y="5733256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58963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81410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P7 – Exam Questions</a:t>
            </a:r>
            <a:endParaRPr lang="en-GB" sz="4000" dirty="0"/>
          </a:p>
        </p:txBody>
      </p:sp>
      <p:sp>
        <p:nvSpPr>
          <p:cNvPr id="10" name="Round Same Side Corner Rectangle 9">
            <a:hlinkClick r:id="" action="ppaction://noaction"/>
          </p:cNvPr>
          <p:cNvSpPr/>
          <p:nvPr/>
        </p:nvSpPr>
        <p:spPr>
          <a:xfrm>
            <a:off x="4860032" y="620688"/>
            <a:ext cx="720080" cy="362890"/>
          </a:xfrm>
          <a:prstGeom prst="round2SameRect">
            <a:avLst/>
          </a:prstGeom>
          <a:gradFill>
            <a:gsLst>
              <a:gs pos="0">
                <a:srgbClr val="002060"/>
              </a:gs>
              <a:gs pos="50000">
                <a:schemeClr val="accent1">
                  <a:lumMod val="75000"/>
                </a:schemeClr>
              </a:gs>
              <a:gs pos="7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  <a:effec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Page 248</a:t>
            </a:r>
            <a:endParaRPr lang="en-GB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76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515938">
              <a:buClr>
                <a:srgbClr val="00B050"/>
              </a:buClr>
            </a:pPr>
            <a:r>
              <a:rPr lang="en-US" sz="217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 </a:t>
            </a:r>
            <a:r>
              <a:rPr lang="en-US" sz="217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  <a:p>
            <a:pPr marL="534988" indent="-515938">
              <a:buClr>
                <a:srgbClr val="00B050"/>
              </a:buClr>
              <a:buFont typeface="+mj-lt"/>
              <a:buAutoNum type="arabicPeriod"/>
            </a:pPr>
            <a:r>
              <a:rPr lang="en-US" sz="217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endParaRPr lang="en-GB" sz="217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hlinkClick r:id="rId3" action="ppaction://hlinkfile"/>
          </p:cNvPr>
          <p:cNvSpPr txBox="1"/>
          <p:nvPr/>
        </p:nvSpPr>
        <p:spPr>
          <a:xfrm>
            <a:off x="8284621" y="5733256"/>
            <a:ext cx="6078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0756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Grade Descriptors – Grade C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To </a:t>
            </a:r>
            <a:r>
              <a:rPr lang="en-US" sz="2000" dirty="0"/>
              <a:t>achieve a </a:t>
            </a:r>
            <a:r>
              <a:rPr lang="en-US" sz="2000" b="1" dirty="0"/>
              <a:t>Grade C</a:t>
            </a:r>
            <a:r>
              <a:rPr lang="en-US" sz="2000" dirty="0"/>
              <a:t>, a candidate must show a good understanding of the syllabus and some ability </a:t>
            </a:r>
            <a:r>
              <a:rPr lang="en-US" sz="2000" dirty="0" smtClean="0"/>
              <a:t>to answer </a:t>
            </a:r>
            <a:r>
              <a:rPr lang="en-US" sz="2000" dirty="0"/>
              <a:t>questions that are pitched at a more academic level. Within the separate assessment </a:t>
            </a:r>
            <a:r>
              <a:rPr lang="en-US" sz="2000" dirty="0" smtClean="0"/>
              <a:t>objectives, a</a:t>
            </a:r>
            <a:r>
              <a:rPr lang="en-US" sz="2000" dirty="0"/>
              <a:t> candidate awarded a Grade C must show: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AO1: Knowledge with understanding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sound ability to identify detailed facts and principles in relation to the content of the syllabus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sound ability to describe clearly graphs, diagrams, tables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sound ability to define the concepts and ideas of the syllabus.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AO2: Analysis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use and comment on information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apply this information to illustrate the application of economic analysis to a </a:t>
            </a:r>
            <a:r>
              <a:rPr lang="en-US" sz="2000" dirty="0" smtClean="0"/>
              <a:t>particular situation</a:t>
            </a:r>
            <a:r>
              <a:rPr lang="en-US" sz="2000" dirty="0"/>
              <a:t>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AO3: Critical evaluation and decision-making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interpret information accurately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discriminate between varied sources of information and to distinguish clearly </a:t>
            </a:r>
            <a:r>
              <a:rPr lang="en-US" sz="2000" dirty="0" smtClean="0"/>
              <a:t>between facts </a:t>
            </a:r>
            <a:r>
              <a:rPr lang="en-US" sz="2000" dirty="0"/>
              <a:t>and opinions</a:t>
            </a:r>
          </a:p>
          <a:p>
            <a:pPr marL="744538" indent="-35560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An </a:t>
            </a:r>
            <a:r>
              <a:rPr lang="en-US" sz="2000" dirty="0"/>
              <a:t>ability to evaluate and make reasoned judgements.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88124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US" sz="4000" dirty="0" smtClean="0"/>
              <a:t>Grade Descriptors – Grade F</a:t>
            </a:r>
            <a:endParaRPr lang="en-GB" sz="4000" dirty="0"/>
          </a:p>
        </p:txBody>
      </p:sp>
      <p:sp>
        <p:nvSpPr>
          <p:cNvPr id="3" name="Rectangle 2"/>
          <p:cNvSpPr/>
          <p:nvPr/>
        </p:nvSpPr>
        <p:spPr>
          <a:xfrm>
            <a:off x="251520" y="1052736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indent="-406400">
              <a:buClr>
                <a:srgbClr val="00B050"/>
              </a:buClr>
              <a:buFont typeface="Wingdings 3" panose="05040102010807070707" pitchFamily="18" charset="2"/>
              <a:buChar char=""/>
            </a:pPr>
            <a:r>
              <a:rPr lang="en-US" sz="2000" dirty="0" smtClean="0"/>
              <a:t>To </a:t>
            </a:r>
            <a:r>
              <a:rPr lang="en-US" sz="2000" dirty="0"/>
              <a:t>achieve a </a:t>
            </a:r>
            <a:r>
              <a:rPr lang="en-US" sz="2000" b="1" dirty="0"/>
              <a:t>Grade F</a:t>
            </a:r>
            <a:r>
              <a:rPr lang="en-US" sz="2000" dirty="0"/>
              <a:t>, a candidate must show some familiarity with the central concepts and ideas in </a:t>
            </a:r>
            <a:r>
              <a:rPr lang="en-US" sz="2000" dirty="0" smtClean="0"/>
              <a:t>the syllabus</a:t>
            </a:r>
            <a:r>
              <a:rPr lang="en-US" sz="2000" dirty="0"/>
              <a:t>. Within the separate assessment objectives, a candidate awarded a Grade F must show: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AO1: Knowledge with understanding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identify specific facts or principles in relation to the content of the syllabus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describe graphs, diagrams, tables.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AO2: Analysis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classify data in a simple way and some ability to select relevant information from </a:t>
            </a:r>
            <a:r>
              <a:rPr lang="en-US" sz="2000" dirty="0" smtClean="0"/>
              <a:t>a set </a:t>
            </a:r>
            <a:r>
              <a:rPr lang="en-US" sz="2000" dirty="0"/>
              <a:t>of data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apply the tools of economic analysis to particular situations.</a:t>
            </a:r>
          </a:p>
          <a:p>
            <a:pPr>
              <a:buClr>
                <a:srgbClr val="00B050"/>
              </a:buClr>
            </a:pPr>
            <a:r>
              <a:rPr lang="en-US" sz="2000" b="1" dirty="0"/>
              <a:t>AO3: Critical evaluation and decision-making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/>
              <a:t>limited ability to discriminate between different sources of information and to describe </a:t>
            </a:r>
            <a:r>
              <a:rPr lang="en-US" sz="2000" dirty="0" smtClean="0"/>
              <a:t>the difference </a:t>
            </a:r>
            <a:r>
              <a:rPr lang="en-US" sz="2000" dirty="0"/>
              <a:t>between facts and opinions</a:t>
            </a:r>
          </a:p>
          <a:p>
            <a:pPr marL="693738" indent="-287338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Some </a:t>
            </a:r>
            <a:r>
              <a:rPr lang="en-US" sz="2000" dirty="0"/>
              <a:t>ability to use information relating to a particular topic.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46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DD945F-B7B0-4691-A0D0-E2EAD6DA23B3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49428</TotalTime>
  <Words>10687</Words>
  <Application>Microsoft Office PowerPoint</Application>
  <PresentationFormat>On-screen Show (4:3)</PresentationFormat>
  <Paragraphs>1063</Paragraphs>
  <Slides>71</Slides>
  <Notes>71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9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Enderoth</vt:lpstr>
      <vt:lpstr>PowerPoint Presentation</vt:lpstr>
      <vt:lpstr>Course Specification</vt:lpstr>
      <vt:lpstr>Exam Assessment</vt:lpstr>
      <vt:lpstr>Syllabus Aims</vt:lpstr>
      <vt:lpstr>Syllabus Objectives</vt:lpstr>
      <vt:lpstr>Syllabus Weightings</vt:lpstr>
      <vt:lpstr>Grade Descriptors</vt:lpstr>
      <vt:lpstr>Grade Descriptors – Grade C</vt:lpstr>
      <vt:lpstr>Grade Descriptors – Grade F</vt:lpstr>
      <vt:lpstr>P7.1 – Standards Of Living</vt:lpstr>
      <vt:lpstr>P7.1 – Standards Of Living</vt:lpstr>
      <vt:lpstr>P7.1 – Standards Of Living – Key Terms</vt:lpstr>
      <vt:lpstr>P7.1 – Classification of Countries</vt:lpstr>
      <vt:lpstr>P7.1 – Classification of Countries</vt:lpstr>
      <vt:lpstr>P7.1 – Classification of Countries</vt:lpstr>
      <vt:lpstr>P7.1 – Classification of Countries</vt:lpstr>
      <vt:lpstr>P7.1 – Classification of Countries</vt:lpstr>
      <vt:lpstr>P7.1 – Characteristics of Developing Countries</vt:lpstr>
      <vt:lpstr>P7.1 – Characteristics of Developing Countries</vt:lpstr>
      <vt:lpstr>P7.1 – Characteristics of Developing Countries</vt:lpstr>
      <vt:lpstr>P7.1 – Characteristics of Developing Countries</vt:lpstr>
      <vt:lpstr>P7.1 – Characteristics of Developing Countries</vt:lpstr>
      <vt:lpstr>P7.1 – Characteristics of Developing Countries</vt:lpstr>
      <vt:lpstr>P7.1 – Characteristics of Developing Countries</vt:lpstr>
      <vt:lpstr>P7.1 – Standards of Living</vt:lpstr>
      <vt:lpstr>P7.1 – Standards of Living</vt:lpstr>
      <vt:lpstr>P7.1 – Standards of Living</vt:lpstr>
      <vt:lpstr>P7.1 – Standards of Living</vt:lpstr>
      <vt:lpstr>P7.1 – Standards of Living</vt:lpstr>
      <vt:lpstr>P7.1 – Absolute and Relative Poverty</vt:lpstr>
      <vt:lpstr>P7.1 – Absolute and Relative Poverty</vt:lpstr>
      <vt:lpstr>P7.1 – Absolute and Relative Poverty</vt:lpstr>
      <vt:lpstr>P7.1 – Absolute and Relative Poverty</vt:lpstr>
      <vt:lpstr>P7.1 – Absolute and Relative Poverty</vt:lpstr>
      <vt:lpstr>P7.1 – Absolute and Relative Poverty</vt:lpstr>
      <vt:lpstr>P7.1 – Policies to Alleviate Poverty</vt:lpstr>
      <vt:lpstr>P7.1 – Fiscal Policies</vt:lpstr>
      <vt:lpstr>P7.1 – Monetary Policies</vt:lpstr>
      <vt:lpstr>P7.1 – Supply-Side Policies</vt:lpstr>
      <vt:lpstr>P7.1 – Foreign Aid Policies</vt:lpstr>
      <vt:lpstr>P7.1 – Foreign Aid Policies</vt:lpstr>
      <vt:lpstr>P7.1 – Foreign Aid Policies</vt:lpstr>
      <vt:lpstr>P7.2 – Factors that Affect Population Growth</vt:lpstr>
      <vt:lpstr>P7.2 – Factors that Affect Population Growth</vt:lpstr>
      <vt:lpstr>P7.2 – Factors that Affect Population Growth</vt:lpstr>
      <vt:lpstr>P7.2 – Population Growth Factors – Birth Rate</vt:lpstr>
      <vt:lpstr>P7.2 – Population Growth Factors – Death Rate</vt:lpstr>
      <vt:lpstr>P7.2 – Population Growth Factors – Fertility Rate</vt:lpstr>
      <vt:lpstr>P7.2 – Population Growth Factors – Net Migration Rate</vt:lpstr>
      <vt:lpstr>P7.2 – Population Growth Factors – Net Migration Rate</vt:lpstr>
      <vt:lpstr>P7.2 – Population Growth Factors – Net Migration Rate</vt:lpstr>
      <vt:lpstr>P7.2 – Population Growth Factors – Net Migration Rate</vt:lpstr>
      <vt:lpstr>P7.2 – Population Growth Factors – Net Migration Rate</vt:lpstr>
      <vt:lpstr>P7.2 – Population Distribution</vt:lpstr>
      <vt:lpstr>P7.2 – Population Distribution - Age</vt:lpstr>
      <vt:lpstr>P7.2 – Population Distribution - Age</vt:lpstr>
      <vt:lpstr>P7.2 – Population Distribution – Dependency Ratio</vt:lpstr>
      <vt:lpstr>P7.2 – Population Distribution – Dependency Ratio</vt:lpstr>
      <vt:lpstr>P7.2 – Population Distribution – Optimum Population</vt:lpstr>
      <vt:lpstr>P7.2 – Population Distribution – Optimum Population</vt:lpstr>
      <vt:lpstr>P7.2 – Consequences of Population Change</vt:lpstr>
      <vt:lpstr>P7.2 – Consequences of Population Change</vt:lpstr>
      <vt:lpstr>P7.2 – Consequences of Population Change</vt:lpstr>
      <vt:lpstr>P7.2 – Consequences of Population Change</vt:lpstr>
      <vt:lpstr>P7.2 – Consequences of Population Change</vt:lpstr>
      <vt:lpstr>P7.2 – Consequences of Population Change</vt:lpstr>
      <vt:lpstr>P7.2 – Consequences of Population Change</vt:lpstr>
      <vt:lpstr>P7.2 – Consequences of Population Change</vt:lpstr>
      <vt:lpstr>P7.2 – Consequences of Population Change</vt:lpstr>
      <vt:lpstr>P7.2 – Consequences of Population Change</vt:lpstr>
      <vt:lpstr>P7 – Exam Questions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LO7</dc:title>
  <dc:subject>eBusiness</dc:subject>
  <dc:creator>Enderoth</dc:creator>
  <cp:lastModifiedBy>Stephen Rafferty</cp:lastModifiedBy>
  <cp:revision>1674</cp:revision>
  <cp:lastPrinted>2014-01-22T18:25:48Z</cp:lastPrinted>
  <dcterms:created xsi:type="dcterms:W3CDTF">2008-03-12T11:01:44Z</dcterms:created>
  <dcterms:modified xsi:type="dcterms:W3CDTF">2018-08-03T17:44:53Z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